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72" r:id="rId2"/>
    <p:sldId id="256" r:id="rId3"/>
    <p:sldId id="284" r:id="rId4"/>
    <p:sldId id="257" r:id="rId5"/>
    <p:sldId id="260" r:id="rId6"/>
    <p:sldId id="262" r:id="rId7"/>
    <p:sldId id="258" r:id="rId8"/>
    <p:sldId id="282" r:id="rId9"/>
    <p:sldId id="283" r:id="rId10"/>
    <p:sldId id="263" r:id="rId11"/>
    <p:sldId id="267" r:id="rId12"/>
    <p:sldId id="266" r:id="rId13"/>
    <p:sldId id="270" r:id="rId14"/>
    <p:sldId id="269" r:id="rId15"/>
    <p:sldId id="286"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82"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fld id="{18D5DB27-88B6-461C-A2E1-1A29622CD679}" type="datetimeFigureOut">
              <a:rPr lang="en-US" smtClean="0"/>
              <a:pPr/>
              <a:t>6/20/2020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C65BDFE8-A268-441A-9ACA-E9A2086A930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8D5DB27-88B6-461C-A2E1-1A29622CD679}" type="datetimeFigureOut">
              <a:rPr lang="en-US" smtClean="0"/>
              <a:pPr/>
              <a:t>6/20/2020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5BDFE8-A268-441A-9ACA-E9A2086A930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8D5DB27-88B6-461C-A2E1-1A29622CD679}" type="datetimeFigureOut">
              <a:rPr lang="en-US" smtClean="0"/>
              <a:pPr/>
              <a:t>6/20/2020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5BDFE8-A268-441A-9ACA-E9A2086A930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8D5DB27-88B6-461C-A2E1-1A29622CD679}" type="datetimeFigureOut">
              <a:rPr lang="en-US" smtClean="0"/>
              <a:pPr/>
              <a:t>6/20/2020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5BDFE8-A268-441A-9ACA-E9A2086A930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18D5DB27-88B6-461C-A2E1-1A29622CD679}" type="datetimeFigureOut">
              <a:rPr lang="en-US" smtClean="0"/>
              <a:pPr/>
              <a:t>6/20/2020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5BDFE8-A268-441A-9ACA-E9A2086A930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8D5DB27-88B6-461C-A2E1-1A29622CD679}" type="datetimeFigureOut">
              <a:rPr lang="en-US" smtClean="0"/>
              <a:pPr/>
              <a:t>6/20/2020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5BDFE8-A268-441A-9ACA-E9A2086A930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18D5DB27-88B6-461C-A2E1-1A29622CD679}" type="datetimeFigureOut">
              <a:rPr lang="en-US" smtClean="0"/>
              <a:pPr/>
              <a:t>6/20/2020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5BDFE8-A268-441A-9ACA-E9A2086A930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a:t>Click to edit Master title style</a:t>
            </a:r>
          </a:p>
        </p:txBody>
      </p:sp>
      <p:sp>
        <p:nvSpPr>
          <p:cNvPr id="3" name="Date Placeholder 2"/>
          <p:cNvSpPr>
            <a:spLocks noGrp="1"/>
          </p:cNvSpPr>
          <p:nvPr>
            <p:ph type="dt" sz="half" idx="10"/>
          </p:nvPr>
        </p:nvSpPr>
        <p:spPr/>
        <p:txBody>
          <a:bodyPr/>
          <a:lstStyle/>
          <a:p>
            <a:fld id="{18D5DB27-88B6-461C-A2E1-1A29622CD679}" type="datetimeFigureOut">
              <a:rPr lang="en-US" smtClean="0"/>
              <a:pPr/>
              <a:t>6/20/2020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5BDFE8-A268-441A-9ACA-E9A2086A930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D5DB27-88B6-461C-A2E1-1A29622CD679}" type="datetimeFigureOut">
              <a:rPr lang="en-US" smtClean="0"/>
              <a:pPr/>
              <a:t>6/20/2020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5BDFE8-A268-441A-9ACA-E9A2086A930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8D5DB27-88B6-461C-A2E1-1A29622CD679}" type="datetimeFigureOut">
              <a:rPr lang="en-US" smtClean="0"/>
              <a:pPr/>
              <a:t>6/20/2020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5BDFE8-A268-441A-9ACA-E9A2086A930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18D5DB27-88B6-461C-A2E1-1A29622CD679}" type="datetimeFigureOut">
              <a:rPr lang="en-US" smtClean="0"/>
              <a:pPr/>
              <a:t>6/20/2020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C65BDFE8-A268-441A-9ACA-E9A2086A930D}"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a:t>Click to edit Master title style</a:t>
            </a:r>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8D5DB27-88B6-461C-A2E1-1A29622CD679}" type="datetimeFigureOut">
              <a:rPr lang="en-US" smtClean="0"/>
              <a:pPr/>
              <a:t>6/20/2020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65BDFE8-A268-441A-9ACA-E9A2086A930D}"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9E210-B0B0-4CE5-9371-E05382F836F2}"/>
              </a:ext>
            </a:extLst>
          </p:cNvPr>
          <p:cNvSpPr>
            <a:spLocks noGrp="1"/>
          </p:cNvSpPr>
          <p:nvPr>
            <p:ph type="ctrTitle"/>
          </p:nvPr>
        </p:nvSpPr>
        <p:spPr/>
        <p:txBody>
          <a:bodyPr/>
          <a:lstStyle/>
          <a:p>
            <a:pPr algn="ctr"/>
            <a:r>
              <a:rPr lang="en-IN" dirty="0"/>
              <a:t>FINANCE ACT 2019</a:t>
            </a:r>
          </a:p>
        </p:txBody>
      </p:sp>
      <p:sp>
        <p:nvSpPr>
          <p:cNvPr id="3" name="Subtitle 2">
            <a:extLst>
              <a:ext uri="{FF2B5EF4-FFF2-40B4-BE49-F238E27FC236}">
                <a16:creationId xmlns:a16="http://schemas.microsoft.com/office/drawing/2014/main" id="{9AE3A545-4D56-43DD-8A5C-2FFFC6441F80}"/>
              </a:ext>
            </a:extLst>
          </p:cNvPr>
          <p:cNvSpPr>
            <a:spLocks noGrp="1"/>
          </p:cNvSpPr>
          <p:nvPr>
            <p:ph type="subTitle" idx="1"/>
          </p:nvPr>
        </p:nvSpPr>
        <p:spPr/>
        <p:txBody>
          <a:bodyPr>
            <a:normAutofit fontScale="92500" lnSpcReduction="10000"/>
          </a:bodyPr>
          <a:lstStyle/>
          <a:p>
            <a:pPr algn="ctr"/>
            <a:endParaRPr lang="en-IN" dirty="0"/>
          </a:p>
          <a:p>
            <a:pPr algn="ctr"/>
            <a:r>
              <a:rPr lang="en-IN" dirty="0"/>
              <a:t>DIRECT TAX PROPOSALS</a:t>
            </a:r>
          </a:p>
          <a:p>
            <a:pPr algn="ctr"/>
            <a:endParaRPr lang="en-IN" dirty="0"/>
          </a:p>
          <a:p>
            <a:pPr algn="ctr"/>
            <a:r>
              <a:rPr lang="en-IN" dirty="0"/>
              <a:t>CA PALAK B. PAVAGADHI</a:t>
            </a:r>
          </a:p>
        </p:txBody>
      </p:sp>
    </p:spTree>
    <p:extLst>
      <p:ext uri="{BB962C8B-B14F-4D97-AF65-F5344CB8AC3E}">
        <p14:creationId xmlns:p14="http://schemas.microsoft.com/office/powerpoint/2010/main" val="39522681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457200"/>
            <a:ext cx="8229600" cy="1143000"/>
          </a:xfrm>
        </p:spPr>
        <p:txBody>
          <a:bodyPr>
            <a:normAutofit/>
          </a:bodyPr>
          <a:lstStyle/>
          <a:p>
            <a:pPr algn="ctr"/>
            <a:r>
              <a:rPr lang="en-US" sz="3000" b="1" dirty="0"/>
              <a:t>Deductions in respect of profits and gains from housing projects Sec- 80-IBA</a:t>
            </a:r>
            <a:endParaRPr lang="en-US" sz="3000" dirty="0"/>
          </a:p>
        </p:txBody>
      </p:sp>
      <p:sp>
        <p:nvSpPr>
          <p:cNvPr id="8" name="Text Placeholder 7"/>
          <p:cNvSpPr>
            <a:spLocks noGrp="1"/>
          </p:cNvSpPr>
          <p:nvPr>
            <p:ph type="body" idx="1"/>
          </p:nvPr>
        </p:nvSpPr>
        <p:spPr>
          <a:xfrm>
            <a:off x="457200" y="1524000"/>
            <a:ext cx="4040188" cy="659352"/>
          </a:xfrm>
        </p:spPr>
        <p:txBody>
          <a:bodyPr/>
          <a:lstStyle/>
          <a:p>
            <a:r>
              <a:rPr lang="en-US" dirty="0">
                <a:latin typeface="+mj-lt"/>
              </a:rPr>
              <a:t>        Finance Act,2018   </a:t>
            </a:r>
          </a:p>
        </p:txBody>
      </p:sp>
      <p:sp>
        <p:nvSpPr>
          <p:cNvPr id="10" name="Text Placeholder 9"/>
          <p:cNvSpPr>
            <a:spLocks noGrp="1"/>
          </p:cNvSpPr>
          <p:nvPr>
            <p:ph type="body" sz="half" idx="3"/>
          </p:nvPr>
        </p:nvSpPr>
        <p:spPr>
          <a:xfrm>
            <a:off x="4645025" y="1524000"/>
            <a:ext cx="4041775" cy="654843"/>
          </a:xfrm>
        </p:spPr>
        <p:txBody>
          <a:bodyPr/>
          <a:lstStyle/>
          <a:p>
            <a:r>
              <a:rPr lang="en-US" dirty="0">
                <a:latin typeface="+mj-lt"/>
              </a:rPr>
              <a:t>         Finance Bill,2019</a:t>
            </a:r>
          </a:p>
        </p:txBody>
      </p:sp>
      <p:sp>
        <p:nvSpPr>
          <p:cNvPr id="9" name="Content Placeholder 8"/>
          <p:cNvSpPr>
            <a:spLocks noGrp="1"/>
          </p:cNvSpPr>
          <p:nvPr>
            <p:ph sz="quarter" idx="2"/>
          </p:nvPr>
        </p:nvSpPr>
        <p:spPr>
          <a:xfrm>
            <a:off x="457200" y="2133600"/>
            <a:ext cx="4040188" cy="4724400"/>
          </a:xfrm>
        </p:spPr>
        <p:txBody>
          <a:bodyPr>
            <a:noAutofit/>
          </a:bodyPr>
          <a:lstStyle/>
          <a:p>
            <a:pPr algn="just"/>
            <a:r>
              <a:rPr lang="en-US" sz="1700" b="1" i="1" dirty="0">
                <a:latin typeface="+mj-lt"/>
              </a:rPr>
              <a:t>80-IBA.</a:t>
            </a:r>
            <a:r>
              <a:rPr lang="en-US" sz="1700" i="1" dirty="0">
                <a:latin typeface="+mj-lt"/>
              </a:rPr>
              <a:t> (1) Where the gross total income of an </a:t>
            </a:r>
            <a:r>
              <a:rPr lang="en-US" sz="1700" i="1" dirty="0" err="1">
                <a:latin typeface="+mj-lt"/>
              </a:rPr>
              <a:t>assessee</a:t>
            </a:r>
            <a:r>
              <a:rPr lang="en-US" sz="1700" i="1" dirty="0">
                <a:latin typeface="+mj-lt"/>
              </a:rPr>
              <a:t> includes any profits and gains derived from the business of developing and building housing projects, there shall, subject to the provisions of this section, be allowed, a deduction of an amount equal to hundred per cent of the profits and gains derived from such business.</a:t>
            </a:r>
          </a:p>
          <a:p>
            <a:pPr algn="just"/>
            <a:r>
              <a:rPr lang="en-US" sz="1700" i="1" dirty="0">
                <a:latin typeface="+mj-lt"/>
              </a:rPr>
              <a:t>(2) For the purposes of sub-section (1), a housing project shall be a project which fulfils the following conditions, namely:—</a:t>
            </a:r>
          </a:p>
          <a:p>
            <a:pPr algn="just"/>
            <a:r>
              <a:rPr lang="en-US" sz="1700" i="1" dirty="0">
                <a:latin typeface="+mj-lt"/>
              </a:rPr>
              <a:t> (a) the project is approved by the competent authority after the 1st day of June, 2016, but on or before </a:t>
            </a:r>
            <a:r>
              <a:rPr lang="en-US" sz="1700" b="1" i="1" dirty="0">
                <a:latin typeface="+mj-lt"/>
              </a:rPr>
              <a:t>the 31st day of March, 2019;</a:t>
            </a:r>
          </a:p>
          <a:p>
            <a:pPr algn="just"/>
            <a:endParaRPr lang="en-US" sz="1700" b="1" dirty="0">
              <a:latin typeface="+mj-lt"/>
            </a:endParaRPr>
          </a:p>
        </p:txBody>
      </p:sp>
      <p:sp>
        <p:nvSpPr>
          <p:cNvPr id="11" name="Content Placeholder 10"/>
          <p:cNvSpPr>
            <a:spLocks noGrp="1"/>
          </p:cNvSpPr>
          <p:nvPr>
            <p:ph sz="quarter" idx="4"/>
          </p:nvPr>
        </p:nvSpPr>
        <p:spPr>
          <a:xfrm>
            <a:off x="4645025" y="2133600"/>
            <a:ext cx="4041775" cy="4724400"/>
          </a:xfrm>
        </p:spPr>
        <p:txBody>
          <a:bodyPr>
            <a:noAutofit/>
          </a:bodyPr>
          <a:lstStyle/>
          <a:p>
            <a:pPr algn="just"/>
            <a:r>
              <a:rPr lang="en-US" sz="1700" b="1" i="1" dirty="0">
                <a:latin typeface="+mj-lt"/>
              </a:rPr>
              <a:t>80-IBA.</a:t>
            </a:r>
            <a:r>
              <a:rPr lang="en-US" sz="1700" i="1" dirty="0">
                <a:latin typeface="+mj-lt"/>
              </a:rPr>
              <a:t> (1) Where the gross total income of an </a:t>
            </a:r>
            <a:r>
              <a:rPr lang="en-US" sz="1700" i="1" dirty="0" err="1">
                <a:latin typeface="+mj-lt"/>
              </a:rPr>
              <a:t>assessee</a:t>
            </a:r>
            <a:r>
              <a:rPr lang="en-US" sz="1700" i="1" dirty="0">
                <a:latin typeface="+mj-lt"/>
              </a:rPr>
              <a:t> includes any profits and gains derived from the business of developing and building housing projects, there shall, subject to the provisions of this section, be allowed, a deduction of an amount equal to hundred per cent of the profits and gains derived from such business.</a:t>
            </a:r>
          </a:p>
          <a:p>
            <a:pPr algn="just"/>
            <a:r>
              <a:rPr lang="en-US" sz="1700" i="1" dirty="0">
                <a:latin typeface="+mj-lt"/>
              </a:rPr>
              <a:t>(2) For the purposes of sub-section (1), a housing project shall be a project which fulfils the following conditions, namely:—</a:t>
            </a:r>
          </a:p>
          <a:p>
            <a:pPr algn="just"/>
            <a:r>
              <a:rPr lang="en-US" sz="1700" i="1" dirty="0">
                <a:latin typeface="+mj-lt"/>
              </a:rPr>
              <a:t> (a) the project is approved by the competent authority after the 1st day of June, 2016, but on or before the </a:t>
            </a:r>
            <a:r>
              <a:rPr lang="en-US" sz="1700" b="1" i="1" u="sng" dirty="0">
                <a:solidFill>
                  <a:srgbClr val="FF0000"/>
                </a:solidFill>
                <a:latin typeface="+mj-lt"/>
              </a:rPr>
              <a:t>31st day of March, 2020</a:t>
            </a:r>
            <a:r>
              <a:rPr lang="en-US" sz="1700" b="1" i="1" dirty="0">
                <a:solidFill>
                  <a:srgbClr val="FF0000"/>
                </a:solidFill>
                <a:latin typeface="+mj-lt"/>
              </a:rPr>
              <a:t>;</a:t>
            </a:r>
          </a:p>
          <a:p>
            <a:pPr algn="just"/>
            <a:endParaRPr lang="en-US" sz="1700" dirty="0">
              <a:latin typeface="+mj-lt"/>
            </a:endParaRPr>
          </a:p>
        </p:txBody>
      </p:sp>
    </p:spTree>
  </p:cSld>
  <p:clrMapOvr>
    <a:masterClrMapping/>
  </p:clrMapOvr>
  <p:transition>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Autofit/>
          </a:bodyPr>
          <a:lstStyle/>
          <a:p>
            <a:pPr algn="ctr"/>
            <a:r>
              <a:rPr lang="en-US" sz="3800" dirty="0"/>
              <a:t>Interest other than Interest on Securities Sec-194A</a:t>
            </a:r>
          </a:p>
        </p:txBody>
      </p:sp>
      <p:sp>
        <p:nvSpPr>
          <p:cNvPr id="8" name="Content Placeholder 7"/>
          <p:cNvSpPr>
            <a:spLocks noGrp="1"/>
          </p:cNvSpPr>
          <p:nvPr>
            <p:ph idx="1"/>
          </p:nvPr>
        </p:nvSpPr>
        <p:spPr>
          <a:xfrm>
            <a:off x="533400" y="2286000"/>
            <a:ext cx="8229600" cy="3779520"/>
          </a:xfrm>
        </p:spPr>
        <p:txBody>
          <a:bodyPr>
            <a:normAutofit/>
          </a:bodyPr>
          <a:lstStyle/>
          <a:p>
            <a:r>
              <a:rPr lang="en-US" sz="2400" i="1" dirty="0">
                <a:latin typeface="+mj-lt"/>
              </a:rPr>
              <a:t>Any person, not being an individual or a Hindu undivided family, who is responsible for paying to a resident any income by way of interest other than income by way of interest on securities, shall, at the time of credit of such income to the account of the payee or at the time of payment thereof in cash or by issue of a </a:t>
            </a:r>
            <a:r>
              <a:rPr lang="en-US" sz="2400" i="1" dirty="0" err="1">
                <a:latin typeface="+mj-lt"/>
              </a:rPr>
              <a:t>cheque</a:t>
            </a:r>
            <a:r>
              <a:rPr lang="en-US" sz="2400" i="1" dirty="0">
                <a:latin typeface="+mj-lt"/>
              </a:rPr>
              <a:t> or draft or by any other mode, whichever is earlier, deduct income-tax thereon at the rates in force</a:t>
            </a:r>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81000" y="696913"/>
            <a:ext cx="4040188" cy="369887"/>
          </a:xfrm>
        </p:spPr>
        <p:txBody>
          <a:bodyPr>
            <a:normAutofit/>
          </a:bodyPr>
          <a:lstStyle/>
          <a:p>
            <a:r>
              <a:rPr lang="en-US" dirty="0">
                <a:latin typeface="+mj-lt"/>
              </a:rPr>
              <a:t>              Finance Act,2018</a:t>
            </a:r>
          </a:p>
        </p:txBody>
      </p:sp>
      <p:sp>
        <p:nvSpPr>
          <p:cNvPr id="5" name="Text Placeholder 4"/>
          <p:cNvSpPr>
            <a:spLocks noGrp="1"/>
          </p:cNvSpPr>
          <p:nvPr>
            <p:ph type="body" sz="half" idx="3"/>
          </p:nvPr>
        </p:nvSpPr>
        <p:spPr>
          <a:xfrm>
            <a:off x="4724400" y="685800"/>
            <a:ext cx="4041775" cy="369887"/>
          </a:xfrm>
        </p:spPr>
        <p:txBody>
          <a:bodyPr>
            <a:normAutofit/>
          </a:bodyPr>
          <a:lstStyle/>
          <a:p>
            <a:r>
              <a:rPr lang="en-US" dirty="0">
                <a:latin typeface="+mj-lt"/>
              </a:rPr>
              <a:t>             Finance Bill,2019</a:t>
            </a:r>
          </a:p>
        </p:txBody>
      </p:sp>
      <p:sp>
        <p:nvSpPr>
          <p:cNvPr id="4" name="Content Placeholder 3"/>
          <p:cNvSpPr>
            <a:spLocks noGrp="1"/>
          </p:cNvSpPr>
          <p:nvPr>
            <p:ph sz="quarter" idx="2"/>
          </p:nvPr>
        </p:nvSpPr>
        <p:spPr>
          <a:xfrm>
            <a:off x="228600" y="1143000"/>
            <a:ext cx="4268788" cy="5715000"/>
          </a:xfrm>
        </p:spPr>
        <p:txBody>
          <a:bodyPr>
            <a:noAutofit/>
          </a:bodyPr>
          <a:lstStyle/>
          <a:p>
            <a:r>
              <a:rPr lang="en-US" sz="1500" i="1" dirty="0">
                <a:latin typeface="+mj-lt"/>
              </a:rPr>
              <a:t>The provisions of sub-section (1) shall not apply—</a:t>
            </a:r>
          </a:p>
          <a:p>
            <a:endParaRPr lang="en-US" sz="1500" i="1" dirty="0">
              <a:latin typeface="+mj-lt"/>
            </a:endParaRPr>
          </a:p>
          <a:p>
            <a:r>
              <a:rPr lang="en-US" sz="1500" i="1" dirty="0">
                <a:latin typeface="+mj-lt"/>
              </a:rPr>
              <a:t> (</a:t>
            </a:r>
            <a:r>
              <a:rPr lang="en-US" sz="1500" i="1" dirty="0" err="1">
                <a:latin typeface="+mj-lt"/>
              </a:rPr>
              <a:t>i</a:t>
            </a:r>
            <a:r>
              <a:rPr lang="en-US" sz="1500" i="1" dirty="0">
                <a:latin typeface="+mj-lt"/>
              </a:rPr>
              <a:t>)  where the amount of such income or, as the case may be, the aggregate of the amounts of such income credited or paid or likely to be credited or paid during the financial year by the person referred to in sub-section (1) to the account of, or to, the payee, does not exceed—</a:t>
            </a:r>
          </a:p>
          <a:p>
            <a:endParaRPr lang="en-US" sz="1500" i="1" dirty="0">
              <a:latin typeface="+mj-lt"/>
            </a:endParaRPr>
          </a:p>
          <a:p>
            <a:r>
              <a:rPr lang="en-US" sz="1500" i="1" dirty="0">
                <a:latin typeface="+mj-lt"/>
              </a:rPr>
              <a:t>(a)  </a:t>
            </a:r>
            <a:r>
              <a:rPr lang="en-US" sz="1500" b="1" i="1" dirty="0">
                <a:latin typeface="+mj-lt"/>
              </a:rPr>
              <a:t>ten thousand rupees</a:t>
            </a:r>
            <a:r>
              <a:rPr lang="en-US" sz="1500" i="1" dirty="0">
                <a:latin typeface="+mj-lt"/>
              </a:rPr>
              <a:t>, where the payer is a banking company to which the Banking Regulation Act, 1949 (10 of 1949) applies (including any bank or banking institution, referred to in section 51 of that Act);</a:t>
            </a:r>
          </a:p>
          <a:p>
            <a:r>
              <a:rPr lang="en-US" sz="1500" i="1" dirty="0">
                <a:latin typeface="+mj-lt"/>
              </a:rPr>
              <a:t>(b)  </a:t>
            </a:r>
            <a:r>
              <a:rPr lang="en-US" sz="1500" b="1" i="1" dirty="0">
                <a:latin typeface="+mj-lt"/>
              </a:rPr>
              <a:t>ten thousand rupees</a:t>
            </a:r>
            <a:r>
              <a:rPr lang="en-US" sz="1500" i="1" dirty="0">
                <a:latin typeface="+mj-lt"/>
              </a:rPr>
              <a:t>, where the payer is a co-operative society engaged in carrying on the business of banking;</a:t>
            </a:r>
          </a:p>
          <a:p>
            <a:r>
              <a:rPr lang="en-US" sz="1500" i="1" dirty="0">
                <a:latin typeface="+mj-lt"/>
              </a:rPr>
              <a:t>(c)  </a:t>
            </a:r>
            <a:r>
              <a:rPr lang="en-US" sz="1500" b="1" i="1" dirty="0">
                <a:latin typeface="+mj-lt"/>
              </a:rPr>
              <a:t>ten thousand rupees,</a:t>
            </a:r>
            <a:r>
              <a:rPr lang="en-US" sz="1500" i="1" dirty="0">
                <a:latin typeface="+mj-lt"/>
              </a:rPr>
              <a:t> on any deposit with post office under any scheme framed by the Central Government and notified by it in this behalf; and</a:t>
            </a:r>
          </a:p>
          <a:p>
            <a:r>
              <a:rPr lang="en-US" sz="1500" i="1" dirty="0">
                <a:latin typeface="+mj-lt"/>
              </a:rPr>
              <a:t>(d)  five thousand rupees in any other case</a:t>
            </a:r>
          </a:p>
          <a:p>
            <a:endParaRPr lang="en-US" sz="1500" i="1" dirty="0">
              <a:latin typeface="+mj-lt"/>
            </a:endParaRPr>
          </a:p>
        </p:txBody>
      </p:sp>
      <p:sp>
        <p:nvSpPr>
          <p:cNvPr id="6" name="Content Placeholder 5"/>
          <p:cNvSpPr>
            <a:spLocks noGrp="1"/>
          </p:cNvSpPr>
          <p:nvPr>
            <p:ph sz="quarter" idx="4"/>
          </p:nvPr>
        </p:nvSpPr>
        <p:spPr>
          <a:xfrm>
            <a:off x="4645025" y="1189037"/>
            <a:ext cx="4270375" cy="5668963"/>
          </a:xfrm>
        </p:spPr>
        <p:txBody>
          <a:bodyPr>
            <a:noAutofit/>
          </a:bodyPr>
          <a:lstStyle/>
          <a:p>
            <a:r>
              <a:rPr lang="en-US" sz="1500" i="1" dirty="0">
                <a:latin typeface="+mj-lt"/>
              </a:rPr>
              <a:t>The provisions of sub-section (1) shall not apply—</a:t>
            </a:r>
          </a:p>
          <a:p>
            <a:endParaRPr lang="en-US" sz="1500" i="1" dirty="0">
              <a:latin typeface="+mj-lt"/>
            </a:endParaRPr>
          </a:p>
          <a:p>
            <a:r>
              <a:rPr lang="en-US" sz="1500" i="1" dirty="0">
                <a:latin typeface="+mj-lt"/>
              </a:rPr>
              <a:t> (</a:t>
            </a:r>
            <a:r>
              <a:rPr lang="en-US" sz="1500" i="1" dirty="0" err="1">
                <a:latin typeface="+mj-lt"/>
              </a:rPr>
              <a:t>i</a:t>
            </a:r>
            <a:r>
              <a:rPr lang="en-US" sz="1500" i="1" dirty="0">
                <a:latin typeface="+mj-lt"/>
              </a:rPr>
              <a:t>)  where the amount of such income or, as the case may be, the aggregate of the amounts of such income credited or paid or likely to be credited or paid during the financial year by the person referred to in sub-section (1) to the account of, or to, the payee, does not exceed—</a:t>
            </a:r>
          </a:p>
          <a:p>
            <a:endParaRPr lang="en-US" sz="1500" i="1" dirty="0">
              <a:latin typeface="+mj-lt"/>
            </a:endParaRPr>
          </a:p>
          <a:p>
            <a:r>
              <a:rPr lang="en-US" sz="1500" i="1" dirty="0">
                <a:latin typeface="+mj-lt"/>
              </a:rPr>
              <a:t>(a)  </a:t>
            </a:r>
            <a:r>
              <a:rPr lang="en-US" sz="1500" b="1" i="1" u="sng" dirty="0">
                <a:solidFill>
                  <a:srgbClr val="FF0000"/>
                </a:solidFill>
                <a:latin typeface="+mj-lt"/>
              </a:rPr>
              <a:t>Forty thousand rupees</a:t>
            </a:r>
            <a:r>
              <a:rPr lang="en-US" sz="1500" b="1" i="1" dirty="0">
                <a:latin typeface="+mj-lt"/>
              </a:rPr>
              <a:t>,</a:t>
            </a:r>
            <a:r>
              <a:rPr lang="en-US" sz="1500" i="1" dirty="0">
                <a:latin typeface="+mj-lt"/>
              </a:rPr>
              <a:t> where the payer is a banking company to which the Banking Regulation Act, 1949 (10 of 1949) applies (including any bank or banking institution, referred to in section 51 of that Act);</a:t>
            </a:r>
          </a:p>
          <a:p>
            <a:r>
              <a:rPr lang="en-US" sz="1500" i="1" dirty="0">
                <a:latin typeface="+mj-lt"/>
              </a:rPr>
              <a:t>(b)  </a:t>
            </a:r>
            <a:r>
              <a:rPr lang="en-US" sz="1500" b="1" i="1" u="sng" dirty="0">
                <a:solidFill>
                  <a:srgbClr val="FF0000"/>
                </a:solidFill>
                <a:latin typeface="+mj-lt"/>
              </a:rPr>
              <a:t>Forty thousand rupees</a:t>
            </a:r>
            <a:r>
              <a:rPr lang="en-US" sz="1500" i="1" dirty="0">
                <a:latin typeface="+mj-lt"/>
              </a:rPr>
              <a:t>, where the payer is a co-operative society engaged in carrying on the business of banking;</a:t>
            </a:r>
          </a:p>
          <a:p>
            <a:r>
              <a:rPr lang="en-US" sz="1500" i="1" dirty="0">
                <a:latin typeface="+mj-lt"/>
              </a:rPr>
              <a:t>(c)  </a:t>
            </a:r>
            <a:r>
              <a:rPr lang="en-US" sz="1500" b="1" i="1" u="sng" dirty="0">
                <a:solidFill>
                  <a:srgbClr val="FF0000"/>
                </a:solidFill>
                <a:latin typeface="+mj-lt"/>
              </a:rPr>
              <a:t>Forty thousand rupees</a:t>
            </a:r>
            <a:r>
              <a:rPr lang="en-US" sz="1500" i="1" dirty="0">
                <a:latin typeface="+mj-lt"/>
              </a:rPr>
              <a:t>, on any deposit with post office under any scheme framed by the Central Government and notified by it in this behalf; and</a:t>
            </a:r>
          </a:p>
          <a:p>
            <a:r>
              <a:rPr lang="en-US" sz="1500" i="1" dirty="0">
                <a:latin typeface="+mj-lt"/>
              </a:rPr>
              <a:t>(d)  five thousand rupees in any other case</a:t>
            </a:r>
          </a:p>
          <a:p>
            <a:endParaRPr lang="en-US" sz="1500" dirty="0">
              <a:latin typeface="+mj-lt"/>
            </a:endParaRPr>
          </a:p>
        </p:txBody>
      </p:sp>
    </p:spTree>
  </p:cSld>
  <p:clrMapOvr>
    <a:masterClrMapping/>
  </p:clrMapOvr>
  <p:transition>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81000" y="304800"/>
            <a:ext cx="8229600" cy="1143000"/>
          </a:xfrm>
        </p:spPr>
        <p:txBody>
          <a:bodyPr>
            <a:normAutofit/>
          </a:bodyPr>
          <a:lstStyle/>
          <a:p>
            <a:pPr algn="ctr"/>
            <a:r>
              <a:rPr lang="en-US" sz="4000" dirty="0"/>
              <a:t>Section - 194-I Rent</a:t>
            </a:r>
          </a:p>
        </p:txBody>
      </p:sp>
      <p:sp>
        <p:nvSpPr>
          <p:cNvPr id="8" name="Content Placeholder 7"/>
          <p:cNvSpPr>
            <a:spLocks noGrp="1"/>
          </p:cNvSpPr>
          <p:nvPr>
            <p:ph idx="1"/>
          </p:nvPr>
        </p:nvSpPr>
        <p:spPr>
          <a:xfrm>
            <a:off x="457200" y="1706880"/>
            <a:ext cx="8229600" cy="4389120"/>
          </a:xfrm>
        </p:spPr>
        <p:txBody>
          <a:bodyPr>
            <a:normAutofit/>
          </a:bodyPr>
          <a:lstStyle/>
          <a:p>
            <a:r>
              <a:rPr lang="en-US" sz="2000" dirty="0">
                <a:latin typeface="+mj-lt"/>
              </a:rPr>
              <a:t> </a:t>
            </a:r>
            <a:r>
              <a:rPr lang="en-US" sz="2000" i="1" dirty="0">
                <a:latin typeface="+mj-lt"/>
              </a:rPr>
              <a:t>Any person, not being an individual or a Hindu undivided family, who is responsible for paying to a resident any income by way of rent, shall, at the time of credit of such income to the account of the payee or at the time of payment thereof in cash or by the issue of a </a:t>
            </a:r>
            <a:r>
              <a:rPr lang="en-US" sz="2000" i="1" dirty="0" err="1">
                <a:latin typeface="+mj-lt"/>
              </a:rPr>
              <a:t>cheque</a:t>
            </a:r>
            <a:r>
              <a:rPr lang="en-US" sz="2000" i="1" dirty="0">
                <a:latin typeface="+mj-lt"/>
              </a:rPr>
              <a:t> or draft or by any other mode, whichever is earlier, deduct income-tax thereon at the rate of—</a:t>
            </a:r>
          </a:p>
          <a:p>
            <a:pPr>
              <a:buNone/>
            </a:pPr>
            <a:endParaRPr lang="en-US" sz="2000" i="1" dirty="0">
              <a:latin typeface="+mj-lt"/>
            </a:endParaRPr>
          </a:p>
          <a:p>
            <a:pPr>
              <a:buNone/>
            </a:pPr>
            <a:r>
              <a:rPr lang="en-US" sz="2000" i="1" dirty="0">
                <a:latin typeface="+mj-lt"/>
              </a:rPr>
              <a:t>     (a)  two per cent for the use of any machinery or plant or equipment; and</a:t>
            </a:r>
          </a:p>
          <a:p>
            <a:pPr>
              <a:buNone/>
            </a:pPr>
            <a:endParaRPr lang="en-US" sz="2000" i="1" dirty="0">
              <a:latin typeface="+mj-lt"/>
            </a:endParaRPr>
          </a:p>
          <a:p>
            <a:pPr>
              <a:buNone/>
            </a:pPr>
            <a:r>
              <a:rPr lang="en-US" sz="2000" i="1" dirty="0">
                <a:latin typeface="+mj-lt"/>
              </a:rPr>
              <a:t>     (b)  ten per cent for the use of any land or building (including factory building) or land appurtenant to a building (including factory building) or furniture or fittings:</a:t>
            </a:r>
          </a:p>
          <a:p>
            <a:endParaRPr lang="en-US" sz="2000" dirty="0">
              <a:latin typeface="+mj-lt"/>
            </a:endParaRPr>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04800" y="731838"/>
            <a:ext cx="4040188" cy="639762"/>
          </a:xfrm>
        </p:spPr>
        <p:txBody>
          <a:bodyPr/>
          <a:lstStyle/>
          <a:p>
            <a:pPr algn="ctr"/>
            <a:r>
              <a:rPr lang="en-US" dirty="0">
                <a:latin typeface="+mj-lt"/>
              </a:rPr>
              <a:t>         Finance Act,2018</a:t>
            </a:r>
          </a:p>
        </p:txBody>
      </p:sp>
      <p:sp>
        <p:nvSpPr>
          <p:cNvPr id="5" name="Text Placeholder 4"/>
          <p:cNvSpPr>
            <a:spLocks noGrp="1"/>
          </p:cNvSpPr>
          <p:nvPr>
            <p:ph type="body" sz="half" idx="3"/>
          </p:nvPr>
        </p:nvSpPr>
        <p:spPr>
          <a:xfrm>
            <a:off x="4648200" y="731838"/>
            <a:ext cx="4041775" cy="639762"/>
          </a:xfrm>
        </p:spPr>
        <p:txBody>
          <a:bodyPr>
            <a:normAutofit/>
          </a:bodyPr>
          <a:lstStyle/>
          <a:p>
            <a:r>
              <a:rPr lang="en-US" dirty="0">
                <a:latin typeface="+mj-lt"/>
              </a:rPr>
              <a:t>        Finance Bill,2019</a:t>
            </a:r>
          </a:p>
        </p:txBody>
      </p:sp>
      <p:sp>
        <p:nvSpPr>
          <p:cNvPr id="4" name="Content Placeholder 3"/>
          <p:cNvSpPr>
            <a:spLocks noGrp="1"/>
          </p:cNvSpPr>
          <p:nvPr>
            <p:ph sz="quarter" idx="2"/>
          </p:nvPr>
        </p:nvSpPr>
        <p:spPr>
          <a:xfrm>
            <a:off x="457200" y="1676400"/>
            <a:ext cx="4191000" cy="4906963"/>
          </a:xfrm>
        </p:spPr>
        <p:txBody>
          <a:bodyPr>
            <a:normAutofit/>
          </a:bodyPr>
          <a:lstStyle/>
          <a:p>
            <a:r>
              <a:rPr lang="en-US" sz="2000" b="1" i="1" dirty="0">
                <a:latin typeface="+mj-lt"/>
              </a:rPr>
              <a:t>Provided</a:t>
            </a:r>
            <a:r>
              <a:rPr lang="en-US" sz="2000" i="1" dirty="0">
                <a:latin typeface="+mj-lt"/>
              </a:rPr>
              <a:t> that no deduction shall be made under this section where the amount of such income or, as the case may be, the aggregate of the amounts of such income credited or paid or likely to be credited or paid during the financial year by the aforesaid person to the account of, or to, the payee, does not exceed </a:t>
            </a:r>
            <a:r>
              <a:rPr lang="en-US" sz="2000" b="1" i="1" dirty="0">
                <a:latin typeface="+mj-lt"/>
              </a:rPr>
              <a:t>one hundred and eighty thousand rupees</a:t>
            </a:r>
          </a:p>
          <a:p>
            <a:endParaRPr lang="en-US" sz="2000" dirty="0">
              <a:latin typeface="+mj-lt"/>
            </a:endParaRPr>
          </a:p>
          <a:p>
            <a:endParaRPr lang="en-US" sz="2000" dirty="0">
              <a:latin typeface="+mj-lt"/>
            </a:endParaRPr>
          </a:p>
        </p:txBody>
      </p:sp>
      <p:sp>
        <p:nvSpPr>
          <p:cNvPr id="6" name="Content Placeholder 5"/>
          <p:cNvSpPr>
            <a:spLocks noGrp="1"/>
          </p:cNvSpPr>
          <p:nvPr>
            <p:ph sz="quarter" idx="4"/>
          </p:nvPr>
        </p:nvSpPr>
        <p:spPr>
          <a:xfrm>
            <a:off x="4645025" y="1646237"/>
            <a:ext cx="4194175" cy="4983163"/>
          </a:xfrm>
        </p:spPr>
        <p:txBody>
          <a:bodyPr>
            <a:normAutofit/>
          </a:bodyPr>
          <a:lstStyle/>
          <a:p>
            <a:r>
              <a:rPr lang="en-US" sz="2000" b="1" i="1" dirty="0">
                <a:latin typeface="+mj-lt"/>
              </a:rPr>
              <a:t>Provided</a:t>
            </a:r>
            <a:r>
              <a:rPr lang="en-US" sz="2000" i="1" dirty="0">
                <a:latin typeface="+mj-lt"/>
              </a:rPr>
              <a:t> that no deduction shall be made under this section where the amount of such income or, as the case may be, the aggregate of the amounts of such income credited or paid or likely to be credited or paid during the financial year by the aforesaid person to the account of, or to, the payee, does not exceed </a:t>
            </a:r>
            <a:r>
              <a:rPr lang="en-US" sz="2000" b="1" i="1" u="sng" dirty="0">
                <a:solidFill>
                  <a:srgbClr val="FF0000"/>
                </a:solidFill>
                <a:latin typeface="+mj-lt"/>
              </a:rPr>
              <a:t>two hundred and forty thousand rupees.</a:t>
            </a:r>
          </a:p>
          <a:p>
            <a:endParaRPr lang="en-US" sz="2000" dirty="0">
              <a:latin typeface="+mj-lt"/>
            </a:endParaRPr>
          </a:p>
          <a:p>
            <a:endParaRPr lang="en-US" sz="2000" dirty="0">
              <a:latin typeface="+mj-lt"/>
            </a:endParaRPr>
          </a:p>
        </p:txBody>
      </p:sp>
    </p:spTree>
  </p:cSld>
  <p:clrMapOvr>
    <a:masterClrMapping/>
  </p:clrMapOvr>
  <p:transition>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0CABCAE3-64FC-4149-819F-2C1812824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7"/>
            <a:ext cx="9144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27" name="Picture 26">
            <a:extLst>
              <a:ext uri="{FF2B5EF4-FFF2-40B4-BE49-F238E27FC236}">
                <a16:creationId xmlns:a16="http://schemas.microsoft.com/office/drawing/2014/main" id="{012FDCFE-9AD2-4D8A-8CBF-B3AA37EBF6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9144000" cy="742950"/>
          </a:xfrm>
          <a:prstGeom prst="rect">
            <a:avLst/>
          </a:prstGeom>
        </p:spPr>
      </p:pic>
      <p:cxnSp>
        <p:nvCxnSpPr>
          <p:cNvPr id="29" name="Straight Connector 28">
            <a:extLst>
              <a:ext uri="{FF2B5EF4-FFF2-40B4-BE49-F238E27FC236}">
                <a16:creationId xmlns:a16="http://schemas.microsoft.com/office/drawing/2014/main" id="{FBD463FC-4CA8-4FF4-85A3-AF9F4B98D2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914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56012FD-74A8-4C91-B318-435CF2B719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90422" y="1847088"/>
            <a:ext cx="7205642"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extBox 1">
            <a:extLst>
              <a:ext uri="{FF2B5EF4-FFF2-40B4-BE49-F238E27FC236}">
                <a16:creationId xmlns:a16="http://schemas.microsoft.com/office/drawing/2014/main" id="{844352F6-3467-4584-8005-4B17BCFE17BB}"/>
              </a:ext>
            </a:extLst>
          </p:cNvPr>
          <p:cNvSpPr txBox="1"/>
          <p:nvPr/>
        </p:nvSpPr>
        <p:spPr>
          <a:xfrm>
            <a:off x="1088685" y="804520"/>
            <a:ext cx="7202456" cy="1049235"/>
          </a:xfrm>
          <a:prstGeom prst="rect">
            <a:avLst/>
          </a:prstGeom>
          <a:noFill/>
          <a:ln>
            <a:noFill/>
          </a:ln>
        </p:spPr>
        <p:style>
          <a:lnRef idx="0">
            <a:scrgbClr r="0" g="0" b="0"/>
          </a:lnRef>
          <a:fillRef idx="0">
            <a:scrgbClr r="0" g="0" b="0"/>
          </a:fillRef>
          <a:effectRef idx="0">
            <a:scrgbClr r="0" g="0" b="0"/>
          </a:effectRef>
          <a:fontRef idx="minor">
            <a:schemeClr val="accent2"/>
          </a:fontRef>
        </p:style>
        <p:txBody>
          <a:bodyPr vert="horz" lIns="91440" tIns="45720" rIns="91440" bIns="45720" rtlCol="0" anchor="t">
            <a:normAutofit/>
            <a:scene3d>
              <a:camera prst="orthographicFront"/>
              <a:lightRig rig="threePt" dir="t"/>
            </a:scene3d>
            <a:sp3d extrusionH="57150">
              <a:bevelT w="38100" h="38100" prst="relaxedInset"/>
              <a:bevelB w="38100" h="38100" prst="angle"/>
            </a:sp3d>
          </a:bodyPr>
          <a:lstStyle/>
          <a:p>
            <a:pPr algn="ctr" defTabSz="914400">
              <a:lnSpc>
                <a:spcPct val="90000"/>
              </a:lnSpc>
              <a:spcBef>
                <a:spcPct val="0"/>
              </a:spcBef>
              <a:spcAft>
                <a:spcPts val="600"/>
              </a:spcAft>
            </a:pPr>
            <a:r>
              <a:rPr lang="en-US" sz="4000" cap="all" dirty="0">
                <a:effectLst>
                  <a:innerShdw blurRad="63500" dist="50800" dir="18900000">
                    <a:prstClr val="black">
                      <a:alpha val="50000"/>
                    </a:prstClr>
                  </a:innerShdw>
                </a:effectLst>
                <a:latin typeface="+mj-lt"/>
                <a:ea typeface="+mj-ea"/>
                <a:cs typeface="+mj-cs"/>
              </a:rPr>
              <a:t>THANK YOU</a:t>
            </a:r>
            <a:endParaRPr lang="en-US" sz="3200" cap="all" dirty="0">
              <a:effectLst>
                <a:innerShdw blurRad="63500" dist="50800" dir="18900000">
                  <a:prstClr val="black">
                    <a:alpha val="50000"/>
                  </a:prstClr>
                </a:innerShdw>
              </a:effectLst>
              <a:latin typeface="+mj-lt"/>
              <a:ea typeface="+mj-ea"/>
              <a:cs typeface="+mj-cs"/>
            </a:endParaRPr>
          </a:p>
        </p:txBody>
      </p:sp>
      <p:pic>
        <p:nvPicPr>
          <p:cNvPr id="22" name="Graphic 21" descr="Handshake">
            <a:extLst>
              <a:ext uri="{FF2B5EF4-FFF2-40B4-BE49-F238E27FC236}">
                <a16:creationId xmlns:a16="http://schemas.microsoft.com/office/drawing/2014/main" id="{82DE892D-8BBF-4869-9FBD-3A69985231FC}"/>
              </a:ext>
            </a:extLst>
          </p:cNvPr>
          <p:cNvPicPr>
            <a:picLocks noChangeAspect="1"/>
          </p:cNvPicPr>
          <p:nvPr/>
        </p:nvPicPr>
        <p:blipFill>
          <a:blip>
            <a:extLst>
              <a:ext uri="{28A0092B-C50C-407E-A947-70E740481C1C}">
                <a14:useLocalDpi xmlns:a14="http://schemas.microsoft.com/office/drawing/2010/main" val="0"/>
              </a:ext>
            </a:extLst>
          </a:blip>
          <a:stretch>
            <a:fillRect/>
          </a:stretch>
        </p:blipFill>
        <p:spPr>
          <a:xfrm>
            <a:off x="1219200" y="1828800"/>
            <a:ext cx="2587960" cy="3450613"/>
          </a:xfrm>
          <a:prstGeom prst="rect">
            <a:avLst/>
          </a:prstGeom>
        </p:spPr>
      </p:pic>
      <p:sp>
        <p:nvSpPr>
          <p:cNvPr id="3" name="TextBox 2">
            <a:extLst>
              <a:ext uri="{FF2B5EF4-FFF2-40B4-BE49-F238E27FC236}">
                <a16:creationId xmlns:a16="http://schemas.microsoft.com/office/drawing/2014/main" id="{4368863B-6B84-470E-BAF5-54506342FFF9}"/>
              </a:ext>
            </a:extLst>
          </p:cNvPr>
          <p:cNvSpPr txBox="1"/>
          <p:nvPr/>
        </p:nvSpPr>
        <p:spPr>
          <a:xfrm>
            <a:off x="2438400" y="3962400"/>
            <a:ext cx="6172200" cy="1905001"/>
          </a:xfrm>
          <a:prstGeom prst="rect">
            <a:avLst/>
          </a:prstGeom>
          <a:noFill/>
          <a:ln>
            <a:noFill/>
          </a:ln>
        </p:spPr>
        <p:style>
          <a:lnRef idx="0">
            <a:scrgbClr r="0" g="0" b="0"/>
          </a:lnRef>
          <a:fillRef idx="0">
            <a:scrgbClr r="0" g="0" b="0"/>
          </a:fillRef>
          <a:effectRef idx="0">
            <a:scrgbClr r="0" g="0" b="0"/>
          </a:effectRef>
          <a:fontRef idx="minor">
            <a:schemeClr val="accent1"/>
          </a:fontRef>
        </p:style>
        <p:txBody>
          <a:bodyPr vert="horz" lIns="91440" tIns="45720" rIns="91440" bIns="45720" rtlCol="0" anchor="t">
            <a:normAutofit fontScale="47500" lnSpcReduction="20000"/>
          </a:bodyPr>
          <a:lstStyle/>
          <a:p>
            <a:pPr lvl="0" indent="-228600" defTabSz="914400">
              <a:lnSpc>
                <a:spcPct val="110000"/>
              </a:lnSpc>
              <a:spcAft>
                <a:spcPts val="600"/>
              </a:spcAft>
              <a:buClr>
                <a:schemeClr val="accent1"/>
              </a:buClr>
              <a:buSzPct val="100000"/>
              <a:buFont typeface="Arial" panose="020B0604020202020204" pitchFamily="34" charset="0"/>
              <a:buChar char="•"/>
            </a:pPr>
            <a:endParaRPr lang="en-US" b="1" u="sng" dirty="0"/>
          </a:p>
          <a:p>
            <a:pPr lvl="0" indent="-228600" defTabSz="914400">
              <a:lnSpc>
                <a:spcPct val="110000"/>
              </a:lnSpc>
              <a:spcAft>
                <a:spcPts val="600"/>
              </a:spcAft>
              <a:buClr>
                <a:schemeClr val="accent1"/>
              </a:buClr>
              <a:buSzPct val="100000"/>
              <a:buFont typeface="Arial" panose="020B0604020202020204" pitchFamily="34" charset="0"/>
              <a:buChar char="•"/>
            </a:pPr>
            <a:endParaRPr lang="en-US" b="1" u="sng" dirty="0"/>
          </a:p>
          <a:p>
            <a:pPr lvl="8" indent="-228600" defTabSz="914400">
              <a:lnSpc>
                <a:spcPct val="110000"/>
              </a:lnSpc>
              <a:spcAft>
                <a:spcPts val="600"/>
              </a:spcAft>
              <a:buClr>
                <a:schemeClr val="accent1"/>
              </a:buClr>
              <a:buSzPct val="100000"/>
            </a:pPr>
            <a:endParaRPr lang="en-US" sz="2200" b="1" u="sng" dirty="0"/>
          </a:p>
          <a:p>
            <a:pPr lvl="8" indent="-228600" algn="r" defTabSz="914400">
              <a:lnSpc>
                <a:spcPct val="110000"/>
              </a:lnSpc>
              <a:spcAft>
                <a:spcPts val="600"/>
              </a:spcAft>
              <a:buClr>
                <a:schemeClr val="accent1"/>
              </a:buClr>
              <a:buSzPct val="100000"/>
            </a:pPr>
            <a:r>
              <a:rPr lang="en-US" sz="3800" b="1" i="1" u="sng" dirty="0"/>
              <a:t> CA </a:t>
            </a:r>
            <a:r>
              <a:rPr lang="en-US" sz="3800" b="1" i="1" u="sng" dirty="0" err="1"/>
              <a:t>Palak.B.Pavagadhi</a:t>
            </a:r>
            <a:endParaRPr lang="en-US" sz="3800" b="1" i="1" u="sng" dirty="0"/>
          </a:p>
          <a:p>
            <a:pPr lvl="0" algn="r" defTabSz="914400">
              <a:lnSpc>
                <a:spcPct val="110000"/>
              </a:lnSpc>
              <a:spcAft>
                <a:spcPts val="600"/>
              </a:spcAft>
              <a:buClr>
                <a:schemeClr val="accent1"/>
              </a:buClr>
              <a:buSzPct val="100000"/>
            </a:pPr>
            <a:r>
              <a:rPr lang="en-US" sz="3800" b="1" i="1" u="sng" dirty="0"/>
              <a:t> </a:t>
            </a:r>
            <a:r>
              <a:rPr lang="en-US" sz="3800" b="1" i="1" u="sng" dirty="0" err="1"/>
              <a:t>Pavagadhi</a:t>
            </a:r>
            <a:r>
              <a:rPr lang="en-US" sz="3800" b="1" i="1" u="sng" dirty="0"/>
              <a:t>  Shah and Associates </a:t>
            </a:r>
          </a:p>
          <a:p>
            <a:pPr lvl="0" algn="r" defTabSz="914400">
              <a:lnSpc>
                <a:spcPct val="110000"/>
              </a:lnSpc>
              <a:spcAft>
                <a:spcPts val="600"/>
              </a:spcAft>
              <a:buClr>
                <a:schemeClr val="accent1"/>
              </a:buClr>
              <a:buSzPct val="100000"/>
            </a:pPr>
            <a:r>
              <a:rPr lang="en-US" sz="3800" b="1" i="1" u="sng" dirty="0"/>
              <a:t>Charted Accountants</a:t>
            </a:r>
          </a:p>
          <a:p>
            <a:pPr lvl="0" algn="r" defTabSz="914400">
              <a:lnSpc>
                <a:spcPct val="110000"/>
              </a:lnSpc>
              <a:spcAft>
                <a:spcPts val="600"/>
              </a:spcAft>
              <a:buClr>
                <a:schemeClr val="accent1"/>
              </a:buClr>
              <a:buSzPct val="100000"/>
            </a:pPr>
            <a:endParaRPr lang="en-US" dirty="0"/>
          </a:p>
        </p:txBody>
      </p:sp>
    </p:spTree>
    <p:extLst>
      <p:ext uri="{BB962C8B-B14F-4D97-AF65-F5344CB8AC3E}">
        <p14:creationId xmlns:p14="http://schemas.microsoft.com/office/powerpoint/2010/main" val="3014493859"/>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676400" y="381000"/>
            <a:ext cx="8229600" cy="1143000"/>
          </a:xfrm>
        </p:spPr>
        <p:txBody>
          <a:bodyPr>
            <a:normAutofit/>
          </a:bodyPr>
          <a:lstStyle/>
          <a:p>
            <a:r>
              <a:rPr lang="en-US" sz="4800" dirty="0"/>
              <a:t>Deduction From Salaries</a:t>
            </a:r>
          </a:p>
        </p:txBody>
      </p:sp>
      <p:sp>
        <p:nvSpPr>
          <p:cNvPr id="5" name="Text Placeholder 4"/>
          <p:cNvSpPr>
            <a:spLocks noGrp="1"/>
          </p:cNvSpPr>
          <p:nvPr>
            <p:ph type="body" idx="1"/>
          </p:nvPr>
        </p:nvSpPr>
        <p:spPr/>
        <p:txBody>
          <a:bodyPr/>
          <a:lstStyle/>
          <a:p>
            <a:r>
              <a:rPr lang="en-US" sz="2600" dirty="0">
                <a:latin typeface="+mj-lt"/>
              </a:rPr>
              <a:t>       Finance Act,2018</a:t>
            </a:r>
          </a:p>
        </p:txBody>
      </p:sp>
      <p:sp>
        <p:nvSpPr>
          <p:cNvPr id="7" name="Text Placeholder 6"/>
          <p:cNvSpPr>
            <a:spLocks noGrp="1"/>
          </p:cNvSpPr>
          <p:nvPr>
            <p:ph type="body" sz="half" idx="3"/>
          </p:nvPr>
        </p:nvSpPr>
        <p:spPr/>
        <p:txBody>
          <a:bodyPr>
            <a:normAutofit/>
          </a:bodyPr>
          <a:lstStyle/>
          <a:p>
            <a:r>
              <a:rPr lang="en-US" sz="2600" dirty="0">
                <a:latin typeface="+mj-lt"/>
              </a:rPr>
              <a:t>       Finance Bill,2019</a:t>
            </a:r>
          </a:p>
        </p:txBody>
      </p:sp>
      <p:sp>
        <p:nvSpPr>
          <p:cNvPr id="6" name="Content Placeholder 5"/>
          <p:cNvSpPr>
            <a:spLocks noGrp="1"/>
          </p:cNvSpPr>
          <p:nvPr>
            <p:ph sz="quarter" idx="2"/>
          </p:nvPr>
        </p:nvSpPr>
        <p:spPr>
          <a:xfrm>
            <a:off x="457200" y="2438400"/>
            <a:ext cx="4040188" cy="3845720"/>
          </a:xfrm>
        </p:spPr>
        <p:txBody>
          <a:bodyPr>
            <a:noAutofit/>
          </a:bodyPr>
          <a:lstStyle/>
          <a:p>
            <a:pPr algn="just"/>
            <a:r>
              <a:rPr lang="en-US" sz="2100" i="1" dirty="0">
                <a:latin typeface="+mj-lt"/>
              </a:rPr>
              <a:t>The income chargeable under the head "Salaries" shall be computed after making the following deductions, namely:—</a:t>
            </a:r>
          </a:p>
          <a:p>
            <a:pPr algn="just"/>
            <a:r>
              <a:rPr lang="en-US" sz="2100" i="1" dirty="0">
                <a:latin typeface="+mj-lt"/>
              </a:rPr>
              <a:t>Following clause (</a:t>
            </a:r>
            <a:r>
              <a:rPr lang="en-US" sz="2100" i="1" dirty="0" err="1">
                <a:latin typeface="+mj-lt"/>
              </a:rPr>
              <a:t>ia</a:t>
            </a:r>
            <a:r>
              <a:rPr lang="en-US" sz="2100" i="1" dirty="0">
                <a:latin typeface="+mj-lt"/>
              </a:rPr>
              <a:t>) shall be inserted after clause (</a:t>
            </a:r>
            <a:r>
              <a:rPr lang="en-US" sz="2100" i="1" dirty="0" err="1">
                <a:latin typeface="+mj-lt"/>
              </a:rPr>
              <a:t>i</a:t>
            </a:r>
            <a:r>
              <a:rPr lang="en-US" sz="2100" i="1" dirty="0">
                <a:latin typeface="+mj-lt"/>
              </a:rPr>
              <a:t>) of section 16 by the Finance Act, 2018, </a:t>
            </a:r>
            <a:r>
              <a:rPr lang="en-US" sz="2100" i="1" dirty="0" err="1">
                <a:latin typeface="+mj-lt"/>
              </a:rPr>
              <a:t>w.e.f</a:t>
            </a:r>
            <a:r>
              <a:rPr lang="en-US" sz="2100" i="1" dirty="0">
                <a:latin typeface="+mj-lt"/>
              </a:rPr>
              <a:t>. 1-4-2019 :</a:t>
            </a:r>
          </a:p>
          <a:p>
            <a:pPr algn="just">
              <a:buNone/>
            </a:pPr>
            <a:r>
              <a:rPr lang="en-US" sz="2100" i="1" dirty="0">
                <a:latin typeface="+mj-lt"/>
              </a:rPr>
              <a:t>	(</a:t>
            </a:r>
            <a:r>
              <a:rPr lang="en-US" sz="2100" i="1" dirty="0" err="1">
                <a:latin typeface="+mj-lt"/>
              </a:rPr>
              <a:t>ia</a:t>
            </a:r>
            <a:r>
              <a:rPr lang="en-US" sz="2100" i="1" dirty="0">
                <a:latin typeface="+mj-lt"/>
              </a:rPr>
              <a:t>) a deduction of </a:t>
            </a:r>
            <a:r>
              <a:rPr lang="en-US" sz="2100" b="1" i="1" dirty="0">
                <a:latin typeface="+mj-lt"/>
              </a:rPr>
              <a:t>forty thousand</a:t>
            </a:r>
            <a:r>
              <a:rPr lang="en-US" sz="2100" i="1" dirty="0">
                <a:solidFill>
                  <a:srgbClr val="FF0000"/>
                </a:solidFill>
                <a:latin typeface="+mj-lt"/>
              </a:rPr>
              <a:t> </a:t>
            </a:r>
            <a:r>
              <a:rPr lang="en-US" sz="2100" i="1" dirty="0">
                <a:latin typeface="+mj-lt"/>
              </a:rPr>
              <a:t>rupees or the amount of the salary, whichever is less;</a:t>
            </a:r>
          </a:p>
          <a:p>
            <a:pPr algn="just"/>
            <a:endParaRPr lang="en-US" sz="2100" dirty="0">
              <a:latin typeface="+mj-lt"/>
            </a:endParaRPr>
          </a:p>
        </p:txBody>
      </p:sp>
      <p:sp>
        <p:nvSpPr>
          <p:cNvPr id="8" name="Content Placeholder 7"/>
          <p:cNvSpPr>
            <a:spLocks noGrp="1"/>
          </p:cNvSpPr>
          <p:nvPr>
            <p:ph sz="quarter" idx="4"/>
          </p:nvPr>
        </p:nvSpPr>
        <p:spPr>
          <a:xfrm>
            <a:off x="4645025" y="2438400"/>
            <a:ext cx="4041775" cy="3845720"/>
          </a:xfrm>
        </p:spPr>
        <p:txBody>
          <a:bodyPr>
            <a:normAutofit/>
          </a:bodyPr>
          <a:lstStyle/>
          <a:p>
            <a:pPr algn="just"/>
            <a:r>
              <a:rPr lang="en-US" sz="2100" i="1" dirty="0">
                <a:latin typeface="+mj-lt"/>
              </a:rPr>
              <a:t>The income chargeable under the head "Salaries" shall be computed after making the following deductions, namely:—</a:t>
            </a:r>
          </a:p>
          <a:p>
            <a:pPr algn="just"/>
            <a:r>
              <a:rPr lang="en-US" sz="2100" b="1" i="1" dirty="0">
                <a:latin typeface="+mj-lt"/>
              </a:rPr>
              <a:t>Following clause (</a:t>
            </a:r>
            <a:r>
              <a:rPr lang="en-US" sz="2100" b="1" i="1" dirty="0" err="1">
                <a:latin typeface="+mj-lt"/>
              </a:rPr>
              <a:t>ia</a:t>
            </a:r>
            <a:r>
              <a:rPr lang="en-US" sz="2100" b="1" i="1" dirty="0">
                <a:latin typeface="+mj-lt"/>
              </a:rPr>
              <a:t>) shall be inserted after clause (</a:t>
            </a:r>
            <a:r>
              <a:rPr lang="en-US" sz="2100" b="1" i="1" dirty="0" err="1">
                <a:latin typeface="+mj-lt"/>
              </a:rPr>
              <a:t>i</a:t>
            </a:r>
            <a:r>
              <a:rPr lang="en-US" sz="2100" b="1" i="1" dirty="0">
                <a:latin typeface="+mj-lt"/>
              </a:rPr>
              <a:t>) of section 16 by the Finance Bill, 2019, </a:t>
            </a:r>
            <a:r>
              <a:rPr lang="en-US" sz="2100" b="1" i="1" dirty="0" err="1">
                <a:latin typeface="+mj-lt"/>
              </a:rPr>
              <a:t>w.e.f</a:t>
            </a:r>
            <a:r>
              <a:rPr lang="en-US" sz="2100" b="1" i="1" dirty="0">
                <a:latin typeface="+mj-lt"/>
              </a:rPr>
              <a:t>. 1-4-2020 :</a:t>
            </a:r>
            <a:endParaRPr lang="en-US" sz="2100" i="1" dirty="0">
              <a:latin typeface="+mj-lt"/>
            </a:endParaRPr>
          </a:p>
          <a:p>
            <a:pPr algn="just">
              <a:buNone/>
            </a:pPr>
            <a:r>
              <a:rPr lang="en-US" sz="2100" i="1" dirty="0">
                <a:latin typeface="+mj-lt"/>
              </a:rPr>
              <a:t>	(</a:t>
            </a:r>
            <a:r>
              <a:rPr lang="en-US" sz="2100" i="1" dirty="0" err="1">
                <a:latin typeface="+mj-lt"/>
              </a:rPr>
              <a:t>ia</a:t>
            </a:r>
            <a:r>
              <a:rPr lang="en-US" sz="2100" i="1" dirty="0">
                <a:latin typeface="+mj-lt"/>
              </a:rPr>
              <a:t>) a deduction of </a:t>
            </a:r>
            <a:r>
              <a:rPr lang="en-US" sz="2100" b="1" i="1" u="sng" dirty="0">
                <a:solidFill>
                  <a:srgbClr val="FF0000"/>
                </a:solidFill>
                <a:latin typeface="+mj-lt"/>
              </a:rPr>
              <a:t>fifty thousand</a:t>
            </a:r>
            <a:r>
              <a:rPr lang="en-US" sz="2100" b="1" i="1" dirty="0">
                <a:latin typeface="+mj-lt"/>
              </a:rPr>
              <a:t> </a:t>
            </a:r>
            <a:r>
              <a:rPr lang="en-US" sz="2100" i="1" dirty="0">
                <a:latin typeface="+mj-lt"/>
              </a:rPr>
              <a:t>rupees or the amount of the salary, whichever is less;</a:t>
            </a:r>
          </a:p>
          <a:p>
            <a:pPr algn="just"/>
            <a:endParaRPr lang="en-US" sz="2100" i="1" dirty="0">
              <a:latin typeface="+mj-lt"/>
            </a:endParaRPr>
          </a:p>
        </p:txBody>
      </p:sp>
    </p:spTree>
  </p:cSld>
  <p:clrMapOvr>
    <a:masterClrMapping/>
  </p:clrMapOvr>
  <p:transition>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87A37AC-CBF2-409D-AC80-F8315FAE4CB0}"/>
              </a:ext>
            </a:extLst>
          </p:cNvPr>
          <p:cNvSpPr txBox="1"/>
          <p:nvPr/>
        </p:nvSpPr>
        <p:spPr>
          <a:xfrm>
            <a:off x="609600" y="838200"/>
            <a:ext cx="8077200" cy="5262979"/>
          </a:xfrm>
          <a:prstGeom prst="rect">
            <a:avLst/>
          </a:prstGeom>
          <a:noFill/>
        </p:spPr>
        <p:txBody>
          <a:bodyPr wrap="square" rtlCol="0">
            <a:spAutoFit/>
          </a:bodyPr>
          <a:lstStyle/>
          <a:p>
            <a:pPr algn="just"/>
            <a:r>
              <a:rPr lang="en-IN" sz="2400" i="1" dirty="0">
                <a:latin typeface="+mj-lt"/>
              </a:rPr>
              <a:t>                                               -: Sec 23(2) :-</a:t>
            </a:r>
          </a:p>
          <a:p>
            <a:pPr algn="just"/>
            <a:endParaRPr lang="en-IN" sz="2400" i="1" dirty="0">
              <a:latin typeface="+mj-lt"/>
            </a:endParaRPr>
          </a:p>
          <a:p>
            <a:pPr algn="just"/>
            <a:r>
              <a:rPr lang="en-IN" sz="2400" i="1" dirty="0">
                <a:latin typeface="+mj-lt"/>
              </a:rPr>
              <a:t>Where the property consists of a house or part of a house which-</a:t>
            </a:r>
          </a:p>
          <a:p>
            <a:pPr algn="just"/>
            <a:endParaRPr lang="en-IN" sz="2400" i="1" dirty="0">
              <a:latin typeface="+mj-lt"/>
            </a:endParaRPr>
          </a:p>
          <a:p>
            <a:pPr marL="342900" indent="-342900" algn="just">
              <a:buAutoNum type="alphaLcParenBoth"/>
            </a:pPr>
            <a:r>
              <a:rPr lang="en-IN" sz="2400" i="1" dirty="0">
                <a:latin typeface="+mj-lt"/>
              </a:rPr>
              <a:t>Is in the occupation of the owner for the purpose of his residence: or</a:t>
            </a:r>
          </a:p>
          <a:p>
            <a:pPr marL="342900" indent="-342900" algn="just">
              <a:buAutoNum type="alphaLcParenBoth"/>
            </a:pPr>
            <a:r>
              <a:rPr lang="en-IN" sz="2400" i="1" dirty="0">
                <a:latin typeface="+mj-lt"/>
              </a:rPr>
              <a:t>Cannot actually be occupied by the owner by reason of the fact that owing to his employment, business or profession carried on at any other place, he has to reside at that other place in the building not belonging to him,</a:t>
            </a:r>
          </a:p>
          <a:p>
            <a:pPr marL="342900" indent="-342900" algn="just">
              <a:buAutoNum type="alphaLcParenBoth"/>
            </a:pPr>
            <a:endParaRPr lang="en-IN" sz="2400" i="1" dirty="0">
              <a:latin typeface="+mj-lt"/>
            </a:endParaRPr>
          </a:p>
          <a:p>
            <a:pPr algn="just"/>
            <a:r>
              <a:rPr lang="en-IN" sz="2400" i="1" dirty="0">
                <a:latin typeface="+mj-lt"/>
              </a:rPr>
              <a:t>The annual value of such house or part of the house shall be taken as “NIL”.</a:t>
            </a:r>
          </a:p>
        </p:txBody>
      </p:sp>
    </p:spTree>
    <p:extLst>
      <p:ext uri="{BB962C8B-B14F-4D97-AF65-F5344CB8AC3E}">
        <p14:creationId xmlns:p14="http://schemas.microsoft.com/office/powerpoint/2010/main" val="3497781333"/>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8305800" cy="1143000"/>
          </a:xfrm>
        </p:spPr>
        <p:txBody>
          <a:bodyPr>
            <a:normAutofit/>
          </a:bodyPr>
          <a:lstStyle/>
          <a:p>
            <a:r>
              <a:rPr lang="en-US" sz="4000" dirty="0"/>
              <a:t>Income From House Property Sec-23(4)</a:t>
            </a:r>
          </a:p>
        </p:txBody>
      </p:sp>
      <p:sp>
        <p:nvSpPr>
          <p:cNvPr id="3" name="Text Placeholder 2"/>
          <p:cNvSpPr>
            <a:spLocks noGrp="1"/>
          </p:cNvSpPr>
          <p:nvPr>
            <p:ph type="body" idx="1"/>
          </p:nvPr>
        </p:nvSpPr>
        <p:spPr>
          <a:xfrm>
            <a:off x="457200" y="1371600"/>
            <a:ext cx="4040188" cy="659352"/>
          </a:xfrm>
        </p:spPr>
        <p:txBody>
          <a:bodyPr/>
          <a:lstStyle/>
          <a:p>
            <a:r>
              <a:rPr lang="en-US" sz="2500" dirty="0">
                <a:latin typeface="+mj-lt"/>
              </a:rPr>
              <a:t>         Finance Act,2018</a:t>
            </a:r>
          </a:p>
        </p:txBody>
      </p:sp>
      <p:sp>
        <p:nvSpPr>
          <p:cNvPr id="5" name="Text Placeholder 4"/>
          <p:cNvSpPr>
            <a:spLocks noGrp="1"/>
          </p:cNvSpPr>
          <p:nvPr>
            <p:ph type="body" sz="half" idx="3"/>
          </p:nvPr>
        </p:nvSpPr>
        <p:spPr>
          <a:xfrm>
            <a:off x="4572000" y="1371600"/>
            <a:ext cx="4041775" cy="654843"/>
          </a:xfrm>
        </p:spPr>
        <p:txBody>
          <a:bodyPr>
            <a:normAutofit/>
          </a:bodyPr>
          <a:lstStyle/>
          <a:p>
            <a:r>
              <a:rPr lang="en-US" sz="2500" dirty="0">
                <a:latin typeface="+mj-lt"/>
              </a:rPr>
              <a:t>          Finance Bill,2019</a:t>
            </a:r>
          </a:p>
        </p:txBody>
      </p:sp>
      <p:sp>
        <p:nvSpPr>
          <p:cNvPr id="4" name="Content Placeholder 3"/>
          <p:cNvSpPr>
            <a:spLocks noGrp="1"/>
          </p:cNvSpPr>
          <p:nvPr>
            <p:ph sz="quarter" idx="2"/>
          </p:nvPr>
        </p:nvSpPr>
        <p:spPr>
          <a:xfrm>
            <a:off x="457200" y="1676400"/>
            <a:ext cx="4040188" cy="5181600"/>
          </a:xfrm>
        </p:spPr>
        <p:txBody>
          <a:bodyPr>
            <a:noAutofit/>
          </a:bodyPr>
          <a:lstStyle/>
          <a:p>
            <a:pPr algn="just">
              <a:buNone/>
            </a:pPr>
            <a:endParaRPr lang="en-US" sz="1800" dirty="0">
              <a:latin typeface="+mj-lt"/>
            </a:endParaRPr>
          </a:p>
          <a:p>
            <a:pPr algn="just"/>
            <a:r>
              <a:rPr lang="en-US" sz="1800" i="1" dirty="0">
                <a:latin typeface="+mj-lt"/>
              </a:rPr>
              <a:t>(4) Where the property referred to in sub-section (2) consists of </a:t>
            </a:r>
            <a:r>
              <a:rPr lang="en-US" sz="1800" b="1" i="1" dirty="0">
                <a:latin typeface="+mj-lt"/>
              </a:rPr>
              <a:t>more than one house</a:t>
            </a:r>
            <a:r>
              <a:rPr lang="en-US" sz="1800" i="1" dirty="0">
                <a:latin typeface="+mj-lt"/>
              </a:rPr>
              <a:t>—</a:t>
            </a:r>
          </a:p>
          <a:p>
            <a:pPr algn="just">
              <a:buNone/>
            </a:pPr>
            <a:endParaRPr lang="en-US" sz="1800" i="1" dirty="0">
              <a:latin typeface="+mj-lt"/>
            </a:endParaRPr>
          </a:p>
          <a:p>
            <a:pPr algn="just">
              <a:buNone/>
            </a:pPr>
            <a:r>
              <a:rPr lang="en-US" sz="1800" i="1" dirty="0">
                <a:latin typeface="+mj-lt"/>
              </a:rPr>
              <a:t>	(a) the provisions of that sub-section shall apply only in respect of </a:t>
            </a:r>
            <a:r>
              <a:rPr lang="en-US" sz="1800" b="1" i="1" dirty="0">
                <a:latin typeface="+mj-lt"/>
              </a:rPr>
              <a:t>one of such houses</a:t>
            </a:r>
            <a:r>
              <a:rPr lang="en-US" sz="1800" i="1" dirty="0">
                <a:latin typeface="+mj-lt"/>
              </a:rPr>
              <a:t>, which the </a:t>
            </a:r>
            <a:r>
              <a:rPr lang="en-US" sz="1800" i="1" dirty="0" err="1">
                <a:latin typeface="+mj-lt"/>
              </a:rPr>
              <a:t>assessee</a:t>
            </a:r>
            <a:r>
              <a:rPr lang="en-US" sz="1800" i="1" dirty="0">
                <a:latin typeface="+mj-lt"/>
              </a:rPr>
              <a:t> may, at his option, specify in this behalf;</a:t>
            </a:r>
          </a:p>
          <a:p>
            <a:pPr algn="just">
              <a:buNone/>
            </a:pPr>
            <a:endParaRPr lang="en-US" sz="1800" i="1" dirty="0">
              <a:latin typeface="+mj-lt"/>
            </a:endParaRPr>
          </a:p>
          <a:p>
            <a:pPr algn="just">
              <a:buNone/>
            </a:pPr>
            <a:r>
              <a:rPr lang="en-US" sz="1800" i="1" dirty="0">
                <a:latin typeface="+mj-lt"/>
              </a:rPr>
              <a:t>	(b) the annual value of the house or houses, </a:t>
            </a:r>
            <a:r>
              <a:rPr lang="en-US" sz="1800" b="1" i="1" dirty="0">
                <a:latin typeface="+mj-lt"/>
              </a:rPr>
              <a:t>other than the house</a:t>
            </a:r>
            <a:r>
              <a:rPr lang="en-US" sz="1800" i="1" dirty="0">
                <a:latin typeface="+mj-lt"/>
              </a:rPr>
              <a:t> in respect of which the </a:t>
            </a:r>
            <a:r>
              <a:rPr lang="en-US" sz="1800" i="1" dirty="0" err="1">
                <a:latin typeface="+mj-lt"/>
              </a:rPr>
              <a:t>assessee</a:t>
            </a:r>
            <a:r>
              <a:rPr lang="en-US" sz="1800" i="1" dirty="0">
                <a:latin typeface="+mj-lt"/>
              </a:rPr>
              <a:t> has exercised an option under clause (a), shall be determined under sub-section (1) as if such house or houses had been let.</a:t>
            </a:r>
          </a:p>
          <a:p>
            <a:pPr algn="just">
              <a:buNone/>
            </a:pPr>
            <a:endParaRPr lang="en-US" sz="1800" dirty="0">
              <a:latin typeface="+mj-lt"/>
            </a:endParaRPr>
          </a:p>
        </p:txBody>
      </p:sp>
      <p:sp>
        <p:nvSpPr>
          <p:cNvPr id="6" name="Content Placeholder 5"/>
          <p:cNvSpPr>
            <a:spLocks noGrp="1"/>
          </p:cNvSpPr>
          <p:nvPr>
            <p:ph sz="quarter" idx="4"/>
          </p:nvPr>
        </p:nvSpPr>
        <p:spPr>
          <a:xfrm>
            <a:off x="4645025" y="1676400"/>
            <a:ext cx="4041775" cy="5181600"/>
          </a:xfrm>
        </p:spPr>
        <p:txBody>
          <a:bodyPr>
            <a:noAutofit/>
          </a:bodyPr>
          <a:lstStyle/>
          <a:p>
            <a:pPr algn="just"/>
            <a:endParaRPr lang="en-US" sz="1800" dirty="0">
              <a:latin typeface="+mj-lt"/>
            </a:endParaRPr>
          </a:p>
          <a:p>
            <a:pPr algn="just"/>
            <a:r>
              <a:rPr lang="en-US" sz="1800" i="1" dirty="0">
                <a:latin typeface="+mj-lt"/>
              </a:rPr>
              <a:t>(4) Where the property referred to in sub-section (2) consists of </a:t>
            </a:r>
            <a:r>
              <a:rPr lang="en-US" sz="1800" b="1" i="1" u="sng" dirty="0">
                <a:solidFill>
                  <a:srgbClr val="FF0000"/>
                </a:solidFill>
                <a:latin typeface="+mj-lt"/>
              </a:rPr>
              <a:t>more than two houses</a:t>
            </a:r>
            <a:r>
              <a:rPr lang="en-US" sz="1800" i="1" dirty="0">
                <a:latin typeface="+mj-lt"/>
              </a:rPr>
              <a:t>—</a:t>
            </a:r>
          </a:p>
          <a:p>
            <a:pPr algn="just"/>
            <a:endParaRPr lang="en-US" sz="1800" i="1" dirty="0">
              <a:latin typeface="+mj-lt"/>
            </a:endParaRPr>
          </a:p>
          <a:p>
            <a:pPr algn="just">
              <a:buNone/>
            </a:pPr>
            <a:r>
              <a:rPr lang="en-US" sz="1800" i="1" dirty="0">
                <a:latin typeface="+mj-lt"/>
              </a:rPr>
              <a:t>	(a) the provisions of that sub-section shall apply only in respect of </a:t>
            </a:r>
            <a:r>
              <a:rPr lang="en-US" sz="1800" b="1" i="1" u="sng" dirty="0">
                <a:solidFill>
                  <a:srgbClr val="FF0000"/>
                </a:solidFill>
                <a:latin typeface="+mj-lt"/>
              </a:rPr>
              <a:t>two of such houses</a:t>
            </a:r>
            <a:r>
              <a:rPr lang="en-US" sz="1800" i="1" dirty="0">
                <a:latin typeface="+mj-lt"/>
              </a:rPr>
              <a:t>, which the </a:t>
            </a:r>
            <a:r>
              <a:rPr lang="en-US" sz="1800" i="1" dirty="0" err="1">
                <a:latin typeface="+mj-lt"/>
              </a:rPr>
              <a:t>assessee</a:t>
            </a:r>
            <a:r>
              <a:rPr lang="en-US" sz="1800" i="1" dirty="0">
                <a:latin typeface="+mj-lt"/>
              </a:rPr>
              <a:t> may, at his option, specify in this behalf;</a:t>
            </a:r>
          </a:p>
          <a:p>
            <a:pPr algn="just"/>
            <a:endParaRPr lang="en-US" sz="1800" i="1" dirty="0">
              <a:latin typeface="+mj-lt"/>
            </a:endParaRPr>
          </a:p>
          <a:p>
            <a:pPr algn="just">
              <a:buNone/>
            </a:pPr>
            <a:r>
              <a:rPr lang="en-US" sz="1800" i="1" dirty="0">
                <a:latin typeface="+mj-lt"/>
              </a:rPr>
              <a:t>	(b) the annual value of the house or houses, </a:t>
            </a:r>
            <a:r>
              <a:rPr lang="en-US" sz="1800" b="1" i="1" u="sng" dirty="0">
                <a:solidFill>
                  <a:srgbClr val="FF0000"/>
                </a:solidFill>
                <a:latin typeface="+mj-lt"/>
              </a:rPr>
              <a:t>other than the house or houses</a:t>
            </a:r>
            <a:r>
              <a:rPr lang="en-US" sz="1800" i="1" dirty="0">
                <a:latin typeface="+mj-lt"/>
              </a:rPr>
              <a:t> in respect of which the </a:t>
            </a:r>
            <a:r>
              <a:rPr lang="en-US" sz="1800" i="1" dirty="0" err="1">
                <a:latin typeface="+mj-lt"/>
              </a:rPr>
              <a:t>assessee</a:t>
            </a:r>
            <a:r>
              <a:rPr lang="en-US" sz="1800" i="1" dirty="0">
                <a:latin typeface="+mj-lt"/>
              </a:rPr>
              <a:t> has exercised an option under clause (a), shall be determined under sub-section (1) as if such house or houses had been let.</a:t>
            </a:r>
          </a:p>
          <a:p>
            <a:pPr algn="just"/>
            <a:endParaRPr lang="en-US" sz="1800" dirty="0">
              <a:latin typeface="+mj-lt"/>
            </a:endParaRPr>
          </a:p>
        </p:txBody>
      </p:sp>
    </p:spTree>
  </p:cSld>
  <p:clrMapOvr>
    <a:masterClrMapping/>
  </p:clrMapOvr>
  <p:transition>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00" y="685800"/>
            <a:ext cx="8229600" cy="457200"/>
          </a:xfrm>
        </p:spPr>
        <p:txBody>
          <a:bodyPr>
            <a:noAutofit/>
          </a:bodyPr>
          <a:lstStyle/>
          <a:p>
            <a:pPr algn="ctr"/>
            <a:r>
              <a:rPr lang="en-US" sz="3400" dirty="0"/>
              <a:t>Income From House Property Sec-24</a:t>
            </a:r>
          </a:p>
        </p:txBody>
      </p:sp>
      <p:sp>
        <p:nvSpPr>
          <p:cNvPr id="10" name="Content Placeholder 9"/>
          <p:cNvSpPr>
            <a:spLocks noGrp="1"/>
          </p:cNvSpPr>
          <p:nvPr>
            <p:ph idx="1"/>
          </p:nvPr>
        </p:nvSpPr>
        <p:spPr>
          <a:xfrm>
            <a:off x="533400" y="1524000"/>
            <a:ext cx="8229600" cy="5715000"/>
          </a:xfrm>
        </p:spPr>
        <p:txBody>
          <a:bodyPr>
            <a:normAutofit/>
          </a:bodyPr>
          <a:lstStyle/>
          <a:p>
            <a:r>
              <a:rPr lang="en-US" sz="1900" i="1" dirty="0">
                <a:latin typeface="+mj-lt"/>
              </a:rPr>
              <a:t>Income chargeable under the head "Income from house property" shall be computed after making the following deductions, namely:—</a:t>
            </a:r>
          </a:p>
          <a:p>
            <a:pPr>
              <a:buNone/>
            </a:pPr>
            <a:endParaRPr lang="en-US" sz="1900" i="1" dirty="0">
              <a:latin typeface="+mj-lt"/>
            </a:endParaRPr>
          </a:p>
          <a:p>
            <a:r>
              <a:rPr lang="en-US" sz="1900" i="1" dirty="0">
                <a:latin typeface="+mj-lt"/>
              </a:rPr>
              <a:t>(a) a sum equal to </a:t>
            </a:r>
            <a:r>
              <a:rPr lang="en-US" sz="1900" b="1" i="1" dirty="0">
                <a:latin typeface="+mj-lt"/>
              </a:rPr>
              <a:t>thirty per cent</a:t>
            </a:r>
            <a:r>
              <a:rPr lang="en-US" sz="1900" i="1" dirty="0">
                <a:latin typeface="+mj-lt"/>
              </a:rPr>
              <a:t> of the annual value;</a:t>
            </a:r>
          </a:p>
          <a:p>
            <a:endParaRPr lang="en-US" sz="1900" i="1" dirty="0">
              <a:latin typeface="+mj-lt"/>
            </a:endParaRPr>
          </a:p>
          <a:p>
            <a:r>
              <a:rPr lang="en-US" sz="1900" i="1" baseline="30000" dirty="0">
                <a:latin typeface="+mj-lt"/>
              </a:rPr>
              <a:t>27</a:t>
            </a:r>
            <a:r>
              <a:rPr lang="en-US" sz="1900" i="1" dirty="0">
                <a:latin typeface="+mj-lt"/>
              </a:rPr>
              <a:t>(b) where the property has been acquired, constructed, repaired, renewed or reconstructed with borrowed capital, the amount of any interest payable on such capital:</a:t>
            </a:r>
          </a:p>
          <a:p>
            <a:r>
              <a:rPr lang="en-US" sz="1900" b="1" i="1" dirty="0">
                <a:latin typeface="+mj-lt"/>
              </a:rPr>
              <a:t>Provided</a:t>
            </a:r>
            <a:r>
              <a:rPr lang="en-US" sz="1900" i="1" dirty="0">
                <a:latin typeface="+mj-lt"/>
              </a:rPr>
              <a:t> that in respect of property referred to in sub-section (2) of section 23, the amount of deduction </a:t>
            </a:r>
            <a:r>
              <a:rPr lang="en-US" sz="1900" b="1" i="1" u="sng" dirty="0">
                <a:solidFill>
                  <a:srgbClr val="FF0000"/>
                </a:solidFill>
                <a:latin typeface="+mj-lt"/>
              </a:rPr>
              <a:t>or, as the case may be, the aggregate of the amounts of deduction</a:t>
            </a:r>
            <a:r>
              <a:rPr lang="en-US" sz="1900" i="1" dirty="0">
                <a:latin typeface="+mj-lt"/>
              </a:rPr>
              <a:t> </a:t>
            </a:r>
            <a:r>
              <a:rPr lang="en-US" sz="1900" b="1" i="1" dirty="0">
                <a:latin typeface="+mj-lt"/>
              </a:rPr>
              <a:t>shall not exceed thirty thousand rupees</a:t>
            </a:r>
            <a:r>
              <a:rPr lang="en-US" sz="1900" i="1" dirty="0">
                <a:latin typeface="+mj-lt"/>
              </a:rPr>
              <a:t> :</a:t>
            </a:r>
            <a:endParaRPr lang="en-US" sz="1900" b="1" i="1" dirty="0">
              <a:latin typeface="+mj-lt"/>
            </a:endParaRPr>
          </a:p>
          <a:p>
            <a:r>
              <a:rPr lang="en-US" sz="1900" b="1" i="1" dirty="0">
                <a:latin typeface="+mj-lt"/>
              </a:rPr>
              <a:t>Provided further</a:t>
            </a:r>
            <a:r>
              <a:rPr lang="en-US" sz="1900" i="1" dirty="0">
                <a:latin typeface="+mj-lt"/>
              </a:rPr>
              <a:t> that where the property referred to in the first proviso is acquired or constructed with capital borrowed on or after the 1st day of April, 1999 and such acquisition or construction is completed within </a:t>
            </a:r>
            <a:r>
              <a:rPr lang="en-US" sz="1900" i="1" baseline="30000" dirty="0">
                <a:latin typeface="+mj-lt"/>
              </a:rPr>
              <a:t>28</a:t>
            </a:r>
            <a:r>
              <a:rPr lang="en-US" sz="1900" i="1" dirty="0">
                <a:latin typeface="+mj-lt"/>
              </a:rPr>
              <a:t>[five] years from the end of the financial year in which capital was borrowed, the amount of deduction </a:t>
            </a:r>
            <a:r>
              <a:rPr lang="en-US" sz="1900" b="1" i="1" u="sng" dirty="0">
                <a:solidFill>
                  <a:srgbClr val="FF0000"/>
                </a:solidFill>
                <a:latin typeface="+mj-lt"/>
              </a:rPr>
              <a:t>or, as the case may be, the aggregate of the amounts of deduction</a:t>
            </a:r>
            <a:r>
              <a:rPr lang="en-US" sz="1900" i="1" dirty="0">
                <a:latin typeface="+mj-lt"/>
              </a:rPr>
              <a:t> under this clause </a:t>
            </a:r>
            <a:r>
              <a:rPr lang="en-US" sz="1900" b="1" i="1" dirty="0">
                <a:latin typeface="+mj-lt"/>
              </a:rPr>
              <a:t>shall not exceed two </a:t>
            </a:r>
            <a:r>
              <a:rPr lang="en-US" sz="1900" b="1" i="1" dirty="0" err="1">
                <a:latin typeface="+mj-lt"/>
              </a:rPr>
              <a:t>lakh</a:t>
            </a:r>
            <a:r>
              <a:rPr lang="en-US" sz="1900" b="1" i="1" dirty="0">
                <a:latin typeface="+mj-lt"/>
              </a:rPr>
              <a:t> rupees</a:t>
            </a:r>
            <a:r>
              <a:rPr lang="en-US" sz="1900" i="1" dirty="0">
                <a:latin typeface="+mj-lt"/>
              </a:rPr>
              <a:t>.</a:t>
            </a:r>
          </a:p>
          <a:p>
            <a:endParaRPr lang="en-US" sz="1900" dirty="0">
              <a:latin typeface="+mj-lt"/>
            </a:endParaRPr>
          </a:p>
        </p:txBody>
      </p:sp>
      <p:sp>
        <p:nvSpPr>
          <p:cNvPr id="12" name="Rectangle 11"/>
          <p:cNvSpPr/>
          <p:nvPr/>
        </p:nvSpPr>
        <p:spPr>
          <a:xfrm>
            <a:off x="1524000" y="1143000"/>
            <a:ext cx="5334000" cy="400110"/>
          </a:xfrm>
          <a:prstGeom prst="rect">
            <a:avLst/>
          </a:prstGeom>
        </p:spPr>
        <p:txBody>
          <a:bodyPr wrap="square">
            <a:spAutoFit/>
          </a:bodyPr>
          <a:lstStyle/>
          <a:p>
            <a:r>
              <a:rPr lang="en-US" sz="2000" b="1" dirty="0">
                <a:latin typeface="+mj-lt"/>
              </a:rPr>
              <a:t>                                 Finance Bill,2019</a:t>
            </a:r>
          </a:p>
        </p:txBody>
      </p:sp>
    </p:spTree>
    <p:extLst>
      <p:ext uri="{BB962C8B-B14F-4D97-AF65-F5344CB8AC3E}">
        <p14:creationId xmlns:p14="http://schemas.microsoft.com/office/powerpoint/2010/main" val="2859004918"/>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066800"/>
            <a:ext cx="8229600" cy="5791200"/>
          </a:xfrm>
        </p:spPr>
        <p:txBody>
          <a:bodyPr>
            <a:noAutofit/>
          </a:bodyPr>
          <a:lstStyle/>
          <a:p>
            <a:pPr algn="just"/>
            <a:r>
              <a:rPr lang="en-US" sz="1800" i="1" dirty="0">
                <a:latin typeface="+mj-lt"/>
              </a:rPr>
              <a:t>Explanation.—Where the property has been acquired or constructed with borrowed capital, the interest, if any, payable on such capital borrowed for the period prior to the previous year in which the property has been acquired or constructed, as reduced by any part thereof allowed as deduction under any other provision of this Act, shall be deducted under this clause in equal </a:t>
            </a:r>
            <a:r>
              <a:rPr lang="en-US" sz="1800" i="1" dirty="0" err="1">
                <a:latin typeface="+mj-lt"/>
              </a:rPr>
              <a:t>instalments</a:t>
            </a:r>
            <a:r>
              <a:rPr lang="en-US" sz="1800" i="1" dirty="0">
                <a:latin typeface="+mj-lt"/>
              </a:rPr>
              <a:t> for the said previous year and for each of the four immediately succeeding previous years:</a:t>
            </a:r>
          </a:p>
          <a:p>
            <a:pPr algn="just">
              <a:buNone/>
            </a:pPr>
            <a:r>
              <a:rPr lang="en-US" sz="1800" b="1" i="1" dirty="0">
                <a:latin typeface="+mj-lt"/>
              </a:rPr>
              <a:t>      </a:t>
            </a:r>
          </a:p>
          <a:p>
            <a:pPr algn="just">
              <a:buNone/>
            </a:pPr>
            <a:r>
              <a:rPr lang="en-US" sz="1800" b="1" i="1" dirty="0">
                <a:latin typeface="+mj-lt"/>
              </a:rPr>
              <a:t>     Provided also </a:t>
            </a:r>
            <a:r>
              <a:rPr lang="en-US" sz="1800" i="1" dirty="0">
                <a:latin typeface="+mj-lt"/>
              </a:rPr>
              <a:t>that no deduction shall be made under the second proviso unless the </a:t>
            </a:r>
            <a:r>
              <a:rPr lang="en-US" sz="1800" i="1" dirty="0" err="1">
                <a:latin typeface="+mj-lt"/>
              </a:rPr>
              <a:t>assessee</a:t>
            </a:r>
            <a:r>
              <a:rPr lang="en-US" sz="1800" i="1" dirty="0">
                <a:latin typeface="+mj-lt"/>
              </a:rPr>
              <a:t> furnishes a certificate, from the person to whom any interest is payable on the capital borrowed, specifying the amount of interest payable by the </a:t>
            </a:r>
            <a:r>
              <a:rPr lang="en-US" sz="1800" i="1" dirty="0" err="1">
                <a:latin typeface="+mj-lt"/>
              </a:rPr>
              <a:t>assessee</a:t>
            </a:r>
            <a:r>
              <a:rPr lang="en-US" sz="1800" i="1" dirty="0">
                <a:latin typeface="+mj-lt"/>
              </a:rPr>
              <a:t> for the purpose of such acquisition or construction of the property, or, conversion of the whole or any part of the capital borrowed which remains to be repaid as a new loan.</a:t>
            </a:r>
          </a:p>
          <a:p>
            <a:pPr algn="just">
              <a:buNone/>
            </a:pPr>
            <a:r>
              <a:rPr lang="en-US" sz="1800" i="1" dirty="0">
                <a:latin typeface="+mj-lt"/>
              </a:rPr>
              <a:t>         </a:t>
            </a:r>
          </a:p>
          <a:p>
            <a:pPr algn="just">
              <a:buNone/>
            </a:pPr>
            <a:r>
              <a:rPr lang="en-US" sz="1800" i="1" dirty="0">
                <a:latin typeface="+mj-lt"/>
              </a:rPr>
              <a:t>      </a:t>
            </a:r>
            <a:r>
              <a:rPr lang="en-US" sz="1800" b="1" i="1" u="sng" dirty="0">
                <a:solidFill>
                  <a:srgbClr val="FF0000"/>
                </a:solidFill>
                <a:latin typeface="+mj-lt"/>
              </a:rPr>
              <a:t>Provided also that the aggregate of  the amounts of deduction under the first and second  proviso shall not exceed two </a:t>
            </a:r>
            <a:r>
              <a:rPr lang="en-US" sz="1800" b="1" i="1" u="sng" dirty="0" err="1">
                <a:solidFill>
                  <a:srgbClr val="FF0000"/>
                </a:solidFill>
                <a:latin typeface="+mj-lt"/>
              </a:rPr>
              <a:t>lakhs</a:t>
            </a:r>
            <a:r>
              <a:rPr lang="en-US" sz="1800" b="1" i="1" u="sng" dirty="0">
                <a:solidFill>
                  <a:srgbClr val="FF0000"/>
                </a:solidFill>
                <a:latin typeface="+mj-lt"/>
              </a:rPr>
              <a:t>  rupees.</a:t>
            </a:r>
          </a:p>
          <a:p>
            <a:pPr algn="just"/>
            <a:endParaRPr lang="en-US" sz="1800" i="1" dirty="0">
              <a:latin typeface="+mj-lt"/>
            </a:endParaRPr>
          </a:p>
          <a:p>
            <a:pPr algn="just"/>
            <a:endParaRPr lang="en-US" sz="1800" dirty="0">
              <a:latin typeface="+mj-lt"/>
            </a:endParaRPr>
          </a:p>
        </p:txBody>
      </p:sp>
    </p:spTree>
    <p:extLst>
      <p:ext uri="{BB962C8B-B14F-4D97-AF65-F5344CB8AC3E}">
        <p14:creationId xmlns:p14="http://schemas.microsoft.com/office/powerpoint/2010/main" val="1168417639"/>
      </p:ext>
    </p:extLst>
  </p:cSld>
  <p:clrMapOvr>
    <a:masterClrMapping/>
  </p:clrMapOvr>
  <p:transition>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r>
              <a:rPr lang="en-US" sz="4000" dirty="0"/>
              <a:t>Income From House Property-Sec-23(5)</a:t>
            </a:r>
          </a:p>
        </p:txBody>
      </p:sp>
      <p:sp>
        <p:nvSpPr>
          <p:cNvPr id="3" name="Text Placeholder 2"/>
          <p:cNvSpPr>
            <a:spLocks noGrp="1"/>
          </p:cNvSpPr>
          <p:nvPr>
            <p:ph type="body" idx="1"/>
          </p:nvPr>
        </p:nvSpPr>
        <p:spPr>
          <a:xfrm>
            <a:off x="457200" y="1447800"/>
            <a:ext cx="4040188" cy="659352"/>
          </a:xfrm>
        </p:spPr>
        <p:txBody>
          <a:bodyPr/>
          <a:lstStyle/>
          <a:p>
            <a:r>
              <a:rPr lang="en-US" dirty="0">
                <a:latin typeface="+mj-lt"/>
              </a:rPr>
              <a:t>          Finance Act,2018</a:t>
            </a:r>
          </a:p>
        </p:txBody>
      </p:sp>
      <p:sp>
        <p:nvSpPr>
          <p:cNvPr id="5" name="Text Placeholder 4"/>
          <p:cNvSpPr>
            <a:spLocks noGrp="1"/>
          </p:cNvSpPr>
          <p:nvPr>
            <p:ph type="body" sz="half" idx="3"/>
          </p:nvPr>
        </p:nvSpPr>
        <p:spPr>
          <a:xfrm>
            <a:off x="4645025" y="1447800"/>
            <a:ext cx="4041775" cy="654843"/>
          </a:xfrm>
        </p:spPr>
        <p:txBody>
          <a:bodyPr/>
          <a:lstStyle/>
          <a:p>
            <a:r>
              <a:rPr lang="en-US" dirty="0">
                <a:latin typeface="+mj-lt"/>
              </a:rPr>
              <a:t>          Finance Bill,2019</a:t>
            </a:r>
          </a:p>
        </p:txBody>
      </p:sp>
      <p:sp>
        <p:nvSpPr>
          <p:cNvPr id="4" name="Content Placeholder 3"/>
          <p:cNvSpPr>
            <a:spLocks noGrp="1"/>
          </p:cNvSpPr>
          <p:nvPr>
            <p:ph sz="quarter" idx="2"/>
          </p:nvPr>
        </p:nvSpPr>
        <p:spPr>
          <a:xfrm>
            <a:off x="457200" y="2133600"/>
            <a:ext cx="4040188" cy="3845720"/>
          </a:xfrm>
        </p:spPr>
        <p:txBody>
          <a:bodyPr>
            <a:noAutofit/>
          </a:bodyPr>
          <a:lstStyle/>
          <a:p>
            <a:pPr algn="just"/>
            <a:r>
              <a:rPr lang="en-US" sz="1900" i="1" dirty="0">
                <a:latin typeface="+mj-lt"/>
              </a:rPr>
              <a:t>(5)Where the property consisting of any building or land appurtenant thereto is </a:t>
            </a:r>
            <a:r>
              <a:rPr lang="en-US" sz="1900" b="1" i="1" dirty="0">
                <a:latin typeface="+mj-lt"/>
              </a:rPr>
              <a:t>held as stock-in-trade</a:t>
            </a:r>
            <a:r>
              <a:rPr lang="en-US" sz="1900" i="1" dirty="0">
                <a:latin typeface="+mj-lt"/>
              </a:rPr>
              <a:t> and the property or any part of the property </a:t>
            </a:r>
            <a:r>
              <a:rPr lang="en-US" sz="1900" b="1" i="1" dirty="0">
                <a:latin typeface="+mj-lt"/>
              </a:rPr>
              <a:t>is not let during the whole or any part of the previous year</a:t>
            </a:r>
            <a:r>
              <a:rPr lang="en-US" sz="1900" i="1" dirty="0">
                <a:latin typeface="+mj-lt"/>
              </a:rPr>
              <a:t>, the annual value of such property or part of the property, for the </a:t>
            </a:r>
            <a:r>
              <a:rPr lang="en-US" sz="1900" b="1" i="1" dirty="0">
                <a:latin typeface="+mj-lt"/>
              </a:rPr>
              <a:t>period up to one year from </a:t>
            </a:r>
            <a:r>
              <a:rPr lang="en-US" sz="1900" i="1" dirty="0">
                <a:latin typeface="+mj-lt"/>
              </a:rPr>
              <a:t>the end of the financial year in which the certificate of completion of construction of the property is obtained from the competent authority, shall be taken to be</a:t>
            </a:r>
            <a:r>
              <a:rPr lang="en-US" sz="1900" dirty="0">
                <a:latin typeface="+mj-lt"/>
              </a:rPr>
              <a:t> nil</a:t>
            </a:r>
            <a:r>
              <a:rPr lang="en-US" sz="1900" i="1" dirty="0">
                <a:latin typeface="+mj-lt"/>
              </a:rPr>
              <a:t>.</a:t>
            </a:r>
            <a:endParaRPr lang="en-US" sz="1900" dirty="0">
              <a:latin typeface="+mj-lt"/>
            </a:endParaRPr>
          </a:p>
          <a:p>
            <a:pPr algn="just">
              <a:buNone/>
            </a:pPr>
            <a:endParaRPr lang="en-US" sz="1900" dirty="0">
              <a:latin typeface="+mj-lt"/>
            </a:endParaRPr>
          </a:p>
        </p:txBody>
      </p:sp>
      <p:sp>
        <p:nvSpPr>
          <p:cNvPr id="6" name="Content Placeholder 5"/>
          <p:cNvSpPr>
            <a:spLocks noGrp="1"/>
          </p:cNvSpPr>
          <p:nvPr>
            <p:ph sz="quarter" idx="4"/>
          </p:nvPr>
        </p:nvSpPr>
        <p:spPr>
          <a:xfrm>
            <a:off x="4645025" y="2133600"/>
            <a:ext cx="4041775" cy="4267200"/>
          </a:xfrm>
        </p:spPr>
        <p:txBody>
          <a:bodyPr>
            <a:noAutofit/>
          </a:bodyPr>
          <a:lstStyle/>
          <a:p>
            <a:pPr algn="just"/>
            <a:r>
              <a:rPr lang="en-US" sz="1900" i="1" dirty="0">
                <a:latin typeface="+mj-lt"/>
              </a:rPr>
              <a:t>(5)Where the property consisting of any building or land appurtenant thereto is </a:t>
            </a:r>
            <a:r>
              <a:rPr lang="en-US" sz="1900" b="1" i="1" dirty="0">
                <a:latin typeface="+mj-lt"/>
              </a:rPr>
              <a:t>held as stock-in-trade</a:t>
            </a:r>
            <a:r>
              <a:rPr lang="en-US" sz="1900" i="1" dirty="0">
                <a:latin typeface="+mj-lt"/>
              </a:rPr>
              <a:t> and the property or any part of the property </a:t>
            </a:r>
            <a:r>
              <a:rPr lang="en-US" sz="1900" b="1" i="1" dirty="0">
                <a:latin typeface="+mj-lt"/>
              </a:rPr>
              <a:t>is not let during the whole or any part of the previous year</a:t>
            </a:r>
            <a:r>
              <a:rPr lang="en-US" sz="1900" i="1" dirty="0">
                <a:latin typeface="+mj-lt"/>
              </a:rPr>
              <a:t>, the annual value of such property or part of the property, for the </a:t>
            </a:r>
            <a:r>
              <a:rPr lang="en-US" sz="1900" b="1" i="1" u="sng" dirty="0">
                <a:solidFill>
                  <a:srgbClr val="FF0000"/>
                </a:solidFill>
                <a:latin typeface="+mj-lt"/>
              </a:rPr>
              <a:t>period up to two years from</a:t>
            </a:r>
            <a:r>
              <a:rPr lang="en-US" sz="1900" b="1" i="1" dirty="0">
                <a:latin typeface="+mj-lt"/>
              </a:rPr>
              <a:t> </a:t>
            </a:r>
            <a:r>
              <a:rPr lang="en-US" sz="1900" i="1" dirty="0">
                <a:latin typeface="+mj-lt"/>
              </a:rPr>
              <a:t>the end of the   financial year in which the certificate of completion of construction of the property is obtained from the competent authority, shall be taken to be</a:t>
            </a:r>
            <a:r>
              <a:rPr lang="en-US" sz="1900" dirty="0">
                <a:latin typeface="+mj-lt"/>
              </a:rPr>
              <a:t> nil</a:t>
            </a:r>
            <a:r>
              <a:rPr lang="en-US" sz="1900" i="1" dirty="0">
                <a:latin typeface="+mj-lt"/>
              </a:rPr>
              <a:t>.</a:t>
            </a:r>
            <a:endParaRPr lang="en-US" sz="1900" dirty="0">
              <a:latin typeface="+mj-lt"/>
            </a:endParaRPr>
          </a:p>
          <a:p>
            <a:pPr algn="just">
              <a:buNone/>
            </a:pPr>
            <a:endParaRPr lang="en-US" sz="1900" dirty="0">
              <a:latin typeface="+mj-lt"/>
            </a:endParaRPr>
          </a:p>
          <a:p>
            <a:pPr algn="just"/>
            <a:endParaRPr lang="en-US" sz="1900" dirty="0">
              <a:latin typeface="+mj-lt"/>
            </a:endParaRPr>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3865A-6DC9-4072-A314-6839E5F520C7}"/>
              </a:ext>
            </a:extLst>
          </p:cNvPr>
          <p:cNvSpPr>
            <a:spLocks noGrp="1"/>
          </p:cNvSpPr>
          <p:nvPr>
            <p:ph type="title"/>
          </p:nvPr>
        </p:nvSpPr>
        <p:spPr>
          <a:xfrm>
            <a:off x="838200" y="609600"/>
            <a:ext cx="8305800" cy="990600"/>
          </a:xfrm>
        </p:spPr>
        <p:txBody>
          <a:bodyPr/>
          <a:lstStyle/>
          <a:p>
            <a:r>
              <a:rPr lang="en-IN" dirty="0"/>
              <a:t>      Sec 54 : Residential House</a:t>
            </a:r>
          </a:p>
        </p:txBody>
      </p:sp>
      <p:sp>
        <p:nvSpPr>
          <p:cNvPr id="3" name="TextBox 2">
            <a:extLst>
              <a:ext uri="{FF2B5EF4-FFF2-40B4-BE49-F238E27FC236}">
                <a16:creationId xmlns:a16="http://schemas.microsoft.com/office/drawing/2014/main" id="{3658BB81-B369-4BA4-8002-2C91D433FE1D}"/>
              </a:ext>
            </a:extLst>
          </p:cNvPr>
          <p:cNvSpPr txBox="1"/>
          <p:nvPr/>
        </p:nvSpPr>
        <p:spPr>
          <a:xfrm>
            <a:off x="457200" y="2209800"/>
            <a:ext cx="8305800" cy="4616648"/>
          </a:xfrm>
          <a:prstGeom prst="rect">
            <a:avLst/>
          </a:prstGeom>
          <a:noFill/>
        </p:spPr>
        <p:txBody>
          <a:bodyPr wrap="square" rtlCol="0">
            <a:spAutoFit/>
          </a:bodyPr>
          <a:lstStyle/>
          <a:p>
            <a:r>
              <a:rPr lang="en-IN" sz="2100" dirty="0"/>
              <a:t>Sec 54 (1) gives the exemption for availing one residential house in India against the Capital Gain from the sale of LTCA being Residential House.</a:t>
            </a:r>
            <a:br>
              <a:rPr lang="en-IN" sz="2100" dirty="0"/>
            </a:br>
            <a:endParaRPr lang="en-IN" sz="2100" dirty="0"/>
          </a:p>
          <a:p>
            <a:pPr algn="just"/>
            <a:r>
              <a:rPr lang="en-IN" sz="2100" b="1" dirty="0"/>
              <a:t>                                                  </a:t>
            </a:r>
            <a:r>
              <a:rPr lang="en-IN" sz="2100" b="1" i="1" dirty="0">
                <a:latin typeface="+mj-lt"/>
              </a:rPr>
              <a:t>Finance Bill 2019</a:t>
            </a:r>
          </a:p>
          <a:p>
            <a:pPr algn="just"/>
            <a:endParaRPr lang="en-IN" sz="2100" dirty="0"/>
          </a:p>
          <a:p>
            <a:pPr algn="just"/>
            <a:r>
              <a:rPr lang="en-IN" sz="2100" b="1" dirty="0">
                <a:solidFill>
                  <a:srgbClr val="FF0000"/>
                </a:solidFill>
              </a:rPr>
              <a:t>Provided that where the amount of capital gain doesn’t exceed two crore rupees, the </a:t>
            </a:r>
            <a:r>
              <a:rPr lang="en-IN" sz="2100" b="1" dirty="0" err="1">
                <a:solidFill>
                  <a:srgbClr val="FF0000"/>
                </a:solidFill>
              </a:rPr>
              <a:t>assesse</a:t>
            </a:r>
            <a:r>
              <a:rPr lang="en-IN" sz="2100" b="1" dirty="0">
                <a:solidFill>
                  <a:srgbClr val="FF0000"/>
                </a:solidFill>
              </a:rPr>
              <a:t> may at his option, purchase or construct two residential houses in India, and where such option is exercised – </a:t>
            </a:r>
          </a:p>
          <a:p>
            <a:pPr algn="just"/>
            <a:endParaRPr lang="en-IN" sz="2100" b="1" dirty="0">
              <a:solidFill>
                <a:srgbClr val="FF0000"/>
              </a:solidFill>
            </a:endParaRPr>
          </a:p>
          <a:p>
            <a:pPr algn="just"/>
            <a:r>
              <a:rPr lang="en-IN" sz="2100" b="1" dirty="0">
                <a:solidFill>
                  <a:srgbClr val="FF0000"/>
                </a:solidFill>
              </a:rPr>
              <a:t>(a) The provision of this sub-section shall have the effect as if for the words “one residential house in India, the words “ two residential houses in India had been substituted</a:t>
            </a:r>
          </a:p>
        </p:txBody>
      </p:sp>
    </p:spTree>
    <p:extLst>
      <p:ext uri="{BB962C8B-B14F-4D97-AF65-F5344CB8AC3E}">
        <p14:creationId xmlns:p14="http://schemas.microsoft.com/office/powerpoint/2010/main" val="2734137321"/>
      </p:ext>
    </p:extLst>
  </p:cSld>
  <p:clrMapOvr>
    <a:masterClrMapping/>
  </p:clrMapOvr>
  <p:transition>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9D225E3-8994-4107-8E96-873B294A8573}"/>
              </a:ext>
            </a:extLst>
          </p:cNvPr>
          <p:cNvSpPr txBox="1"/>
          <p:nvPr/>
        </p:nvSpPr>
        <p:spPr>
          <a:xfrm>
            <a:off x="533400" y="1600200"/>
            <a:ext cx="8229600" cy="2800767"/>
          </a:xfrm>
          <a:prstGeom prst="rect">
            <a:avLst/>
          </a:prstGeom>
          <a:noFill/>
        </p:spPr>
        <p:txBody>
          <a:bodyPr wrap="square" rtlCol="0">
            <a:spAutoFit/>
          </a:bodyPr>
          <a:lstStyle/>
          <a:p>
            <a:pPr algn="just"/>
            <a:r>
              <a:rPr lang="en-IN" dirty="0"/>
              <a:t>(</a:t>
            </a:r>
            <a:r>
              <a:rPr lang="en-IN" sz="2200" dirty="0"/>
              <a:t>b) Any reference in this sub-section and sub-section (2) to “new asset” shall be constructed as a reference to the </a:t>
            </a:r>
            <a:r>
              <a:rPr lang="en-IN" sz="2200" b="1" u="sng" dirty="0">
                <a:solidFill>
                  <a:srgbClr val="FF0000"/>
                </a:solidFill>
              </a:rPr>
              <a:t>two residential houses in </a:t>
            </a:r>
            <a:r>
              <a:rPr lang="en-IN" sz="1900" b="1" u="sng" dirty="0">
                <a:solidFill>
                  <a:srgbClr val="FF0000"/>
                </a:solidFill>
              </a:rPr>
              <a:t>India</a:t>
            </a:r>
            <a:r>
              <a:rPr lang="en-IN" sz="2200" b="1" dirty="0">
                <a:solidFill>
                  <a:srgbClr val="FF0000"/>
                </a:solidFill>
              </a:rPr>
              <a:t>.</a:t>
            </a:r>
          </a:p>
          <a:p>
            <a:pPr algn="just"/>
            <a:endParaRPr lang="en-IN" sz="2200" dirty="0"/>
          </a:p>
          <a:p>
            <a:pPr algn="just"/>
            <a:r>
              <a:rPr lang="en-IN" sz="2200" b="1" dirty="0">
                <a:solidFill>
                  <a:srgbClr val="FF0000"/>
                </a:solidFill>
              </a:rPr>
              <a:t>Provided further that where during any assessment year, the </a:t>
            </a:r>
            <a:r>
              <a:rPr lang="en-IN" sz="2200" b="1" dirty="0" err="1">
                <a:solidFill>
                  <a:srgbClr val="FF0000"/>
                </a:solidFill>
              </a:rPr>
              <a:t>assessee</a:t>
            </a:r>
            <a:r>
              <a:rPr lang="en-IN" sz="2200" b="1" dirty="0">
                <a:solidFill>
                  <a:srgbClr val="FF0000"/>
                </a:solidFill>
              </a:rPr>
              <a:t> has exercised the option referred to in the first proviso, he shall not be entitled to exercise the option for the same or any other assessment year.</a:t>
            </a:r>
          </a:p>
        </p:txBody>
      </p:sp>
    </p:spTree>
    <p:extLst>
      <p:ext uri="{BB962C8B-B14F-4D97-AF65-F5344CB8AC3E}">
        <p14:creationId xmlns:p14="http://schemas.microsoft.com/office/powerpoint/2010/main" val="4248340313"/>
      </p:ext>
    </p:extLst>
  </p:cSld>
  <p:clrMapOvr>
    <a:masterClrMapping/>
  </p:clrMapOvr>
  <p:transition>
    <p:wipe dir="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520</TotalTime>
  <Words>2313</Words>
  <Application>Microsoft Office PowerPoint</Application>
  <PresentationFormat>On-screen Show (4:3)</PresentationFormat>
  <Paragraphs>112</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Constantia</vt:lpstr>
      <vt:lpstr>Wingdings 2</vt:lpstr>
      <vt:lpstr>Flow</vt:lpstr>
      <vt:lpstr>FINANCE ACT 2019</vt:lpstr>
      <vt:lpstr>Deduction From Salaries</vt:lpstr>
      <vt:lpstr>PowerPoint Presentation</vt:lpstr>
      <vt:lpstr>Income From House Property Sec-23(4)</vt:lpstr>
      <vt:lpstr>Income From House Property Sec-24</vt:lpstr>
      <vt:lpstr>PowerPoint Presentation</vt:lpstr>
      <vt:lpstr>Income From House Property-Sec-23(5)</vt:lpstr>
      <vt:lpstr>      Sec 54 : Residential House</vt:lpstr>
      <vt:lpstr>PowerPoint Presentation</vt:lpstr>
      <vt:lpstr>Deductions in respect of profits and gains from housing projects Sec- 80-IBA</vt:lpstr>
      <vt:lpstr>Interest other than Interest on Securities Sec-194A</vt:lpstr>
      <vt:lpstr>PowerPoint Presentation</vt:lpstr>
      <vt:lpstr>Section - 194-I Rent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Palak Pavagadhi</cp:lastModifiedBy>
  <cp:revision>90</cp:revision>
  <dcterms:created xsi:type="dcterms:W3CDTF">2019-02-06T07:09:48Z</dcterms:created>
  <dcterms:modified xsi:type="dcterms:W3CDTF">2020-06-20T07:17:33Z</dcterms:modified>
</cp:coreProperties>
</file>