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56" r:id="rId2"/>
  </p:sldMasterIdLst>
  <p:notesMasterIdLst>
    <p:notesMasterId r:id="rId30"/>
  </p:notesMasterIdLst>
  <p:sldIdLst>
    <p:sldId id="256" r:id="rId3"/>
    <p:sldId id="259" r:id="rId4"/>
    <p:sldId id="257" r:id="rId5"/>
    <p:sldId id="261" r:id="rId6"/>
    <p:sldId id="293" r:id="rId7"/>
    <p:sldId id="295" r:id="rId8"/>
    <p:sldId id="296" r:id="rId9"/>
    <p:sldId id="282" r:id="rId10"/>
    <p:sldId id="283" r:id="rId11"/>
    <p:sldId id="285" r:id="rId12"/>
    <p:sldId id="286" r:id="rId13"/>
    <p:sldId id="287" r:id="rId14"/>
    <p:sldId id="288" r:id="rId15"/>
    <p:sldId id="306" r:id="rId16"/>
    <p:sldId id="280" r:id="rId17"/>
    <p:sldId id="300" r:id="rId18"/>
    <p:sldId id="301" r:id="rId19"/>
    <p:sldId id="303" r:id="rId20"/>
    <p:sldId id="302" r:id="rId21"/>
    <p:sldId id="304" r:id="rId22"/>
    <p:sldId id="305" r:id="rId23"/>
    <p:sldId id="281" r:id="rId24"/>
    <p:sldId id="308" r:id="rId25"/>
    <p:sldId id="307" r:id="rId26"/>
    <p:sldId id="290" r:id="rId27"/>
    <p:sldId id="289" r:id="rId28"/>
    <p:sldId id="292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4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02DCFC-12D0-4DC8-A4CF-6D37659BBE7D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8E40BDA-CA14-43E0-8A24-A1AF46A66E2F}">
      <dgm:prSet phldrT="[Text]"/>
      <dgm:spPr/>
      <dgm:t>
        <a:bodyPr/>
        <a:lstStyle/>
        <a:p>
          <a:r>
            <a:rPr lang="en-US" dirty="0"/>
            <a:t>Individual/ HUF</a:t>
          </a:r>
        </a:p>
      </dgm:t>
    </dgm:pt>
    <dgm:pt modelId="{A85B2282-68B8-441F-B15C-A1326383E831}" type="parTrans" cxnId="{B240FA4A-508D-48F5-BECE-95D76C42E0EC}">
      <dgm:prSet/>
      <dgm:spPr/>
      <dgm:t>
        <a:bodyPr/>
        <a:lstStyle/>
        <a:p>
          <a:endParaRPr lang="en-US"/>
        </a:p>
      </dgm:t>
    </dgm:pt>
    <dgm:pt modelId="{0B2F3849-881C-476A-A505-71CB5CD6820C}" type="sibTrans" cxnId="{B240FA4A-508D-48F5-BECE-95D76C42E0EC}">
      <dgm:prSet/>
      <dgm:spPr/>
      <dgm:t>
        <a:bodyPr/>
        <a:lstStyle/>
        <a:p>
          <a:endParaRPr lang="en-US"/>
        </a:p>
      </dgm:t>
    </dgm:pt>
    <dgm:pt modelId="{990AC6C8-529E-4D3E-A2D4-668CD2432868}">
      <dgm:prSet phldrT="[Text]"/>
      <dgm:spPr/>
      <dgm:t>
        <a:bodyPr/>
        <a:lstStyle/>
        <a:p>
          <a:r>
            <a:rPr lang="en-US" dirty="0"/>
            <a:t>Audit</a:t>
          </a:r>
        </a:p>
      </dgm:t>
    </dgm:pt>
    <dgm:pt modelId="{919387B7-BBB2-4D3B-BC83-1F041308728E}" type="parTrans" cxnId="{0C331D3B-5D81-49A2-8F18-5ECAD4566F58}">
      <dgm:prSet/>
      <dgm:spPr/>
      <dgm:t>
        <a:bodyPr/>
        <a:lstStyle/>
        <a:p>
          <a:endParaRPr lang="en-US"/>
        </a:p>
      </dgm:t>
    </dgm:pt>
    <dgm:pt modelId="{61D068F5-F2C6-40D7-B414-9B771C8F0395}" type="sibTrans" cxnId="{0C331D3B-5D81-49A2-8F18-5ECAD4566F58}">
      <dgm:prSet/>
      <dgm:spPr/>
      <dgm:t>
        <a:bodyPr/>
        <a:lstStyle/>
        <a:p>
          <a:endParaRPr lang="en-US"/>
        </a:p>
      </dgm:t>
    </dgm:pt>
    <dgm:pt modelId="{83E9C022-405A-4542-B775-C65922DFBDA2}">
      <dgm:prSet phldrT="[Text]"/>
      <dgm:spPr/>
      <dgm:t>
        <a:bodyPr/>
        <a:lstStyle/>
        <a:p>
          <a:r>
            <a:rPr lang="en-US" dirty="0"/>
            <a:t>Non personal</a:t>
          </a:r>
        </a:p>
      </dgm:t>
    </dgm:pt>
    <dgm:pt modelId="{049D2617-FDE1-497B-8471-5ED19A8308B4}" type="parTrans" cxnId="{9B139E5F-E924-40CA-8D0A-45244EF7723A}">
      <dgm:prSet/>
      <dgm:spPr/>
      <dgm:t>
        <a:bodyPr/>
        <a:lstStyle/>
        <a:p>
          <a:endParaRPr lang="en-US"/>
        </a:p>
      </dgm:t>
    </dgm:pt>
    <dgm:pt modelId="{C3C4947E-8579-4AB7-AB55-1CC92999F9CA}" type="sibTrans" cxnId="{9B139E5F-E924-40CA-8D0A-45244EF7723A}">
      <dgm:prSet/>
      <dgm:spPr/>
      <dgm:t>
        <a:bodyPr/>
        <a:lstStyle/>
        <a:p>
          <a:endParaRPr lang="en-US"/>
        </a:p>
      </dgm:t>
    </dgm:pt>
    <dgm:pt modelId="{712AC4AC-9997-4C76-9B33-F83B257B866F}">
      <dgm:prSet phldrT="[Text]"/>
      <dgm:spPr/>
      <dgm:t>
        <a:bodyPr/>
        <a:lstStyle/>
        <a:p>
          <a:r>
            <a:rPr lang="en-US" dirty="0"/>
            <a:t>Personal</a:t>
          </a:r>
        </a:p>
      </dgm:t>
    </dgm:pt>
    <dgm:pt modelId="{20CC4C99-FD67-47D0-87DC-1E16EE3F336B}" type="parTrans" cxnId="{1E2649A2-435C-493E-B5BF-57CB8D375717}">
      <dgm:prSet/>
      <dgm:spPr/>
      <dgm:t>
        <a:bodyPr/>
        <a:lstStyle/>
        <a:p>
          <a:endParaRPr lang="en-US"/>
        </a:p>
      </dgm:t>
    </dgm:pt>
    <dgm:pt modelId="{43BD9D32-9065-4969-9FE1-F8866BAA7749}" type="sibTrans" cxnId="{1E2649A2-435C-493E-B5BF-57CB8D375717}">
      <dgm:prSet/>
      <dgm:spPr/>
      <dgm:t>
        <a:bodyPr/>
        <a:lstStyle/>
        <a:p>
          <a:endParaRPr lang="en-US"/>
        </a:p>
      </dgm:t>
    </dgm:pt>
    <dgm:pt modelId="{71180F96-5E7B-427F-88C8-E02134353BCB}">
      <dgm:prSet phldrT="[Text]"/>
      <dgm:spPr/>
      <dgm:t>
        <a:bodyPr/>
        <a:lstStyle/>
        <a:p>
          <a:r>
            <a:rPr lang="en-US" dirty="0"/>
            <a:t>Others</a:t>
          </a:r>
        </a:p>
      </dgm:t>
    </dgm:pt>
    <dgm:pt modelId="{D20685A8-46D5-43DE-B263-3E3A37FBC41F}" type="parTrans" cxnId="{293E0F88-C7BA-4212-BF9F-4B826B2DD487}">
      <dgm:prSet/>
      <dgm:spPr/>
      <dgm:t>
        <a:bodyPr/>
        <a:lstStyle/>
        <a:p>
          <a:endParaRPr lang="en-US"/>
        </a:p>
      </dgm:t>
    </dgm:pt>
    <dgm:pt modelId="{2BCEF0BE-D05D-4960-B4DB-8BC3257A36B2}" type="sibTrans" cxnId="{293E0F88-C7BA-4212-BF9F-4B826B2DD487}">
      <dgm:prSet/>
      <dgm:spPr/>
      <dgm:t>
        <a:bodyPr/>
        <a:lstStyle/>
        <a:p>
          <a:endParaRPr lang="en-US"/>
        </a:p>
      </dgm:t>
    </dgm:pt>
    <dgm:pt modelId="{072B43A5-BC95-4DE3-A90E-AB69ABD3C046}">
      <dgm:prSet phldrT="[Text]"/>
      <dgm:spPr/>
      <dgm:t>
        <a:bodyPr/>
        <a:lstStyle/>
        <a:p>
          <a:r>
            <a:rPr lang="en-US" dirty="0"/>
            <a:t>TDS u/s 194C/ J (Only TAN)</a:t>
          </a:r>
        </a:p>
      </dgm:t>
    </dgm:pt>
    <dgm:pt modelId="{49D1F243-4984-4735-8B9F-19665E4923F9}" type="parTrans" cxnId="{D3F0031A-2CD2-43F3-BEC4-99F4B75F643C}">
      <dgm:prSet/>
      <dgm:spPr/>
      <dgm:t>
        <a:bodyPr/>
        <a:lstStyle/>
        <a:p>
          <a:endParaRPr lang="en-US"/>
        </a:p>
      </dgm:t>
    </dgm:pt>
    <dgm:pt modelId="{8040A951-0690-4C42-9523-2F57D3510460}" type="sibTrans" cxnId="{D3F0031A-2CD2-43F3-BEC4-99F4B75F643C}">
      <dgm:prSet/>
      <dgm:spPr/>
      <dgm:t>
        <a:bodyPr/>
        <a:lstStyle/>
        <a:p>
          <a:endParaRPr lang="en-US"/>
        </a:p>
      </dgm:t>
    </dgm:pt>
    <dgm:pt modelId="{BF4659E5-3883-4B4C-8CC9-DDA88E17E526}">
      <dgm:prSet phldrT="[Text]"/>
      <dgm:spPr/>
      <dgm:t>
        <a:bodyPr/>
        <a:lstStyle/>
        <a:p>
          <a:r>
            <a:rPr lang="en-US" dirty="0"/>
            <a:t>TDS U/S 194M (PAN/TAN)</a:t>
          </a:r>
        </a:p>
      </dgm:t>
    </dgm:pt>
    <dgm:pt modelId="{88239A9B-B987-4BE6-968D-691E13F168FE}" type="parTrans" cxnId="{93E93330-019D-4D61-BBF5-286A2D68ACDB}">
      <dgm:prSet/>
      <dgm:spPr/>
      <dgm:t>
        <a:bodyPr/>
        <a:lstStyle/>
        <a:p>
          <a:endParaRPr lang="en-IN"/>
        </a:p>
      </dgm:t>
    </dgm:pt>
    <dgm:pt modelId="{D754E05F-7F2F-4596-8125-83D193F30552}" type="sibTrans" cxnId="{93E93330-019D-4D61-BBF5-286A2D68ACDB}">
      <dgm:prSet/>
      <dgm:spPr/>
      <dgm:t>
        <a:bodyPr/>
        <a:lstStyle/>
        <a:p>
          <a:endParaRPr lang="en-IN"/>
        </a:p>
      </dgm:t>
    </dgm:pt>
    <dgm:pt modelId="{DED364D0-3F1B-4F6F-BFEA-FFF6FD9C9103}" type="pres">
      <dgm:prSet presAssocID="{0002DCFC-12D0-4DC8-A4CF-6D37659BBE7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3EBEC81-9E1D-4706-BBBE-989E6356F1E5}" type="pres">
      <dgm:prSet presAssocID="{E8E40BDA-CA14-43E0-8A24-A1AF46A66E2F}" presName="hierRoot1" presStyleCnt="0"/>
      <dgm:spPr/>
    </dgm:pt>
    <dgm:pt modelId="{677E1048-83A2-4935-83EA-3D25F2F1844A}" type="pres">
      <dgm:prSet presAssocID="{E8E40BDA-CA14-43E0-8A24-A1AF46A66E2F}" presName="composite" presStyleCnt="0"/>
      <dgm:spPr/>
    </dgm:pt>
    <dgm:pt modelId="{33A92ADA-8821-4C49-9E4D-60E43A4955BC}" type="pres">
      <dgm:prSet presAssocID="{E8E40BDA-CA14-43E0-8A24-A1AF46A66E2F}" presName="background" presStyleLbl="node0" presStyleIdx="0" presStyleCnt="1"/>
      <dgm:spPr/>
    </dgm:pt>
    <dgm:pt modelId="{0C3BC6A0-0316-4698-AEFC-CD32E581D741}" type="pres">
      <dgm:prSet presAssocID="{E8E40BDA-CA14-43E0-8A24-A1AF46A66E2F}" presName="text" presStyleLbl="fgAcc0" presStyleIdx="0" presStyleCnt="1">
        <dgm:presLayoutVars>
          <dgm:chPref val="3"/>
        </dgm:presLayoutVars>
      </dgm:prSet>
      <dgm:spPr/>
    </dgm:pt>
    <dgm:pt modelId="{6365FD04-E5D4-4C8A-9D18-9C8F132F0B13}" type="pres">
      <dgm:prSet presAssocID="{E8E40BDA-CA14-43E0-8A24-A1AF46A66E2F}" presName="hierChild2" presStyleCnt="0"/>
      <dgm:spPr/>
    </dgm:pt>
    <dgm:pt modelId="{2D40ECDE-4FD6-4307-B8C4-C95D6B3F498C}" type="pres">
      <dgm:prSet presAssocID="{919387B7-BBB2-4D3B-BC83-1F041308728E}" presName="Name10" presStyleLbl="parChTrans1D2" presStyleIdx="0" presStyleCnt="2"/>
      <dgm:spPr/>
    </dgm:pt>
    <dgm:pt modelId="{90A4436D-F4C5-4981-87ED-80AEB0F83928}" type="pres">
      <dgm:prSet presAssocID="{990AC6C8-529E-4D3E-A2D4-668CD2432868}" presName="hierRoot2" presStyleCnt="0"/>
      <dgm:spPr/>
    </dgm:pt>
    <dgm:pt modelId="{8172B494-CC06-418E-B6EC-811E455E3BC4}" type="pres">
      <dgm:prSet presAssocID="{990AC6C8-529E-4D3E-A2D4-668CD2432868}" presName="composite2" presStyleCnt="0"/>
      <dgm:spPr/>
    </dgm:pt>
    <dgm:pt modelId="{5D6F3773-1D15-4296-B2EB-93AC591C833F}" type="pres">
      <dgm:prSet presAssocID="{990AC6C8-529E-4D3E-A2D4-668CD2432868}" presName="background2" presStyleLbl="node2" presStyleIdx="0" presStyleCnt="2"/>
      <dgm:spPr/>
    </dgm:pt>
    <dgm:pt modelId="{9DBE9672-C634-4223-A61F-D991DE9BCC2B}" type="pres">
      <dgm:prSet presAssocID="{990AC6C8-529E-4D3E-A2D4-668CD2432868}" presName="text2" presStyleLbl="fgAcc2" presStyleIdx="0" presStyleCnt="2">
        <dgm:presLayoutVars>
          <dgm:chPref val="3"/>
        </dgm:presLayoutVars>
      </dgm:prSet>
      <dgm:spPr/>
    </dgm:pt>
    <dgm:pt modelId="{0C5F0D4E-8FA9-4271-B6F6-ED7001567CA5}" type="pres">
      <dgm:prSet presAssocID="{990AC6C8-529E-4D3E-A2D4-668CD2432868}" presName="hierChild3" presStyleCnt="0"/>
      <dgm:spPr/>
    </dgm:pt>
    <dgm:pt modelId="{4CEE9C1C-7748-4DC8-8EA1-A03A5DF3252C}" type="pres">
      <dgm:prSet presAssocID="{049D2617-FDE1-497B-8471-5ED19A8308B4}" presName="Name17" presStyleLbl="parChTrans1D3" presStyleIdx="0" presStyleCnt="2"/>
      <dgm:spPr/>
    </dgm:pt>
    <dgm:pt modelId="{E7C163F0-E69B-42C8-81A4-43BF388BA5D3}" type="pres">
      <dgm:prSet presAssocID="{83E9C022-405A-4542-B775-C65922DFBDA2}" presName="hierRoot3" presStyleCnt="0"/>
      <dgm:spPr/>
    </dgm:pt>
    <dgm:pt modelId="{109A17BD-8AA3-4893-936E-51449ECA32AA}" type="pres">
      <dgm:prSet presAssocID="{83E9C022-405A-4542-B775-C65922DFBDA2}" presName="composite3" presStyleCnt="0"/>
      <dgm:spPr/>
    </dgm:pt>
    <dgm:pt modelId="{6C468DB6-7666-454D-8A90-A6641BB1D922}" type="pres">
      <dgm:prSet presAssocID="{83E9C022-405A-4542-B775-C65922DFBDA2}" presName="background3" presStyleLbl="node3" presStyleIdx="0" presStyleCnt="2"/>
      <dgm:spPr/>
    </dgm:pt>
    <dgm:pt modelId="{D53F537E-6494-4090-98D0-C2960FB2E61B}" type="pres">
      <dgm:prSet presAssocID="{83E9C022-405A-4542-B775-C65922DFBDA2}" presName="text3" presStyleLbl="fgAcc3" presStyleIdx="0" presStyleCnt="2">
        <dgm:presLayoutVars>
          <dgm:chPref val="3"/>
        </dgm:presLayoutVars>
      </dgm:prSet>
      <dgm:spPr/>
    </dgm:pt>
    <dgm:pt modelId="{F7B575AE-18A9-4442-B9C0-1F204486BB69}" type="pres">
      <dgm:prSet presAssocID="{83E9C022-405A-4542-B775-C65922DFBDA2}" presName="hierChild4" presStyleCnt="0"/>
      <dgm:spPr/>
    </dgm:pt>
    <dgm:pt modelId="{841EFB68-6EE6-41A7-B972-72C51753FCE8}" type="pres">
      <dgm:prSet presAssocID="{49D1F243-4984-4735-8B9F-19665E4923F9}" presName="Name23" presStyleLbl="parChTrans1D4" presStyleIdx="0" presStyleCnt="2"/>
      <dgm:spPr/>
    </dgm:pt>
    <dgm:pt modelId="{9B6135D1-9BBF-477B-B261-FB5D7A2368CC}" type="pres">
      <dgm:prSet presAssocID="{072B43A5-BC95-4DE3-A90E-AB69ABD3C046}" presName="hierRoot4" presStyleCnt="0"/>
      <dgm:spPr/>
    </dgm:pt>
    <dgm:pt modelId="{7DF0E460-27ED-4646-8CFA-F0B826FB4B25}" type="pres">
      <dgm:prSet presAssocID="{072B43A5-BC95-4DE3-A90E-AB69ABD3C046}" presName="composite4" presStyleCnt="0"/>
      <dgm:spPr/>
    </dgm:pt>
    <dgm:pt modelId="{369B3E75-568C-42CF-8195-CF6EDF01915B}" type="pres">
      <dgm:prSet presAssocID="{072B43A5-BC95-4DE3-A90E-AB69ABD3C046}" presName="background4" presStyleLbl="node4" presStyleIdx="0" presStyleCnt="2"/>
      <dgm:spPr/>
    </dgm:pt>
    <dgm:pt modelId="{C17CB608-FEFC-46E8-9278-5A778928D9B5}" type="pres">
      <dgm:prSet presAssocID="{072B43A5-BC95-4DE3-A90E-AB69ABD3C046}" presName="text4" presStyleLbl="fgAcc4" presStyleIdx="0" presStyleCnt="2" custScaleX="137145" custLinFactNeighborX="-8351" custLinFactNeighborY="44708">
        <dgm:presLayoutVars>
          <dgm:chPref val="3"/>
        </dgm:presLayoutVars>
      </dgm:prSet>
      <dgm:spPr/>
    </dgm:pt>
    <dgm:pt modelId="{FF341A02-DCF8-49E9-B081-CDA22E5729E6}" type="pres">
      <dgm:prSet presAssocID="{072B43A5-BC95-4DE3-A90E-AB69ABD3C046}" presName="hierChild5" presStyleCnt="0"/>
      <dgm:spPr/>
    </dgm:pt>
    <dgm:pt modelId="{1055E0A1-8C85-4858-94B3-EB69D1B9FC5D}" type="pres">
      <dgm:prSet presAssocID="{20CC4C99-FD67-47D0-87DC-1E16EE3F336B}" presName="Name17" presStyleLbl="parChTrans1D3" presStyleIdx="1" presStyleCnt="2"/>
      <dgm:spPr/>
    </dgm:pt>
    <dgm:pt modelId="{FDA57001-E85E-4B01-A2CE-EB80B40482D8}" type="pres">
      <dgm:prSet presAssocID="{712AC4AC-9997-4C76-9B33-F83B257B866F}" presName="hierRoot3" presStyleCnt="0"/>
      <dgm:spPr/>
    </dgm:pt>
    <dgm:pt modelId="{689284EB-8C99-4B9F-8834-5C90C3A0D5F2}" type="pres">
      <dgm:prSet presAssocID="{712AC4AC-9997-4C76-9B33-F83B257B866F}" presName="composite3" presStyleCnt="0"/>
      <dgm:spPr/>
    </dgm:pt>
    <dgm:pt modelId="{53CCA397-4D41-4564-BD4C-050E50D6E605}" type="pres">
      <dgm:prSet presAssocID="{712AC4AC-9997-4C76-9B33-F83B257B866F}" presName="background3" presStyleLbl="node3" presStyleIdx="1" presStyleCnt="2"/>
      <dgm:spPr/>
    </dgm:pt>
    <dgm:pt modelId="{A53CF588-CB7F-4944-A2BB-B4C8B99A0E42}" type="pres">
      <dgm:prSet presAssocID="{712AC4AC-9997-4C76-9B33-F83B257B866F}" presName="text3" presStyleLbl="fgAcc3" presStyleIdx="1" presStyleCnt="2">
        <dgm:presLayoutVars>
          <dgm:chPref val="3"/>
        </dgm:presLayoutVars>
      </dgm:prSet>
      <dgm:spPr/>
    </dgm:pt>
    <dgm:pt modelId="{D4BD56BC-D38D-45B9-9FC8-E444BE3D4F24}" type="pres">
      <dgm:prSet presAssocID="{712AC4AC-9997-4C76-9B33-F83B257B866F}" presName="hierChild4" presStyleCnt="0"/>
      <dgm:spPr/>
    </dgm:pt>
    <dgm:pt modelId="{8B78A20D-F267-4109-ADCC-6D7E76145BE7}" type="pres">
      <dgm:prSet presAssocID="{88239A9B-B987-4BE6-968D-691E13F168FE}" presName="Name23" presStyleLbl="parChTrans1D4" presStyleIdx="1" presStyleCnt="2"/>
      <dgm:spPr/>
    </dgm:pt>
    <dgm:pt modelId="{01A76871-CD69-4ADF-9364-041722D2C816}" type="pres">
      <dgm:prSet presAssocID="{BF4659E5-3883-4B4C-8CC9-DDA88E17E526}" presName="hierRoot4" presStyleCnt="0"/>
      <dgm:spPr/>
    </dgm:pt>
    <dgm:pt modelId="{5DCBD361-79C0-408F-97E6-39F677F89BAE}" type="pres">
      <dgm:prSet presAssocID="{BF4659E5-3883-4B4C-8CC9-DDA88E17E526}" presName="composite4" presStyleCnt="0"/>
      <dgm:spPr/>
    </dgm:pt>
    <dgm:pt modelId="{A4BD41C2-C930-4049-AFEE-907129F4DEC2}" type="pres">
      <dgm:prSet presAssocID="{BF4659E5-3883-4B4C-8CC9-DDA88E17E526}" presName="background4" presStyleLbl="node4" presStyleIdx="1" presStyleCnt="2"/>
      <dgm:spPr/>
    </dgm:pt>
    <dgm:pt modelId="{0752D6A5-E923-43F5-8B4C-D105B4E10483}" type="pres">
      <dgm:prSet presAssocID="{BF4659E5-3883-4B4C-8CC9-DDA88E17E526}" presName="text4" presStyleLbl="fgAcc4" presStyleIdx="1" presStyleCnt="2">
        <dgm:presLayoutVars>
          <dgm:chPref val="3"/>
        </dgm:presLayoutVars>
      </dgm:prSet>
      <dgm:spPr/>
    </dgm:pt>
    <dgm:pt modelId="{0F28A6CB-3504-4E36-A06E-6676C95DF7B8}" type="pres">
      <dgm:prSet presAssocID="{BF4659E5-3883-4B4C-8CC9-DDA88E17E526}" presName="hierChild5" presStyleCnt="0"/>
      <dgm:spPr/>
    </dgm:pt>
    <dgm:pt modelId="{500A4205-EE4D-40F3-BBB3-13327646F139}" type="pres">
      <dgm:prSet presAssocID="{D20685A8-46D5-43DE-B263-3E3A37FBC41F}" presName="Name10" presStyleLbl="parChTrans1D2" presStyleIdx="1" presStyleCnt="2"/>
      <dgm:spPr/>
    </dgm:pt>
    <dgm:pt modelId="{95C22D1A-29E8-43F7-A0F7-B0B572CADC17}" type="pres">
      <dgm:prSet presAssocID="{71180F96-5E7B-427F-88C8-E02134353BCB}" presName="hierRoot2" presStyleCnt="0"/>
      <dgm:spPr/>
    </dgm:pt>
    <dgm:pt modelId="{523EA390-3020-4BDA-B4D4-EF7945F4F498}" type="pres">
      <dgm:prSet presAssocID="{71180F96-5E7B-427F-88C8-E02134353BCB}" presName="composite2" presStyleCnt="0"/>
      <dgm:spPr/>
    </dgm:pt>
    <dgm:pt modelId="{25CB560F-40AF-4FEA-907A-084047088DE2}" type="pres">
      <dgm:prSet presAssocID="{71180F96-5E7B-427F-88C8-E02134353BCB}" presName="background2" presStyleLbl="node2" presStyleIdx="1" presStyleCnt="2"/>
      <dgm:spPr/>
    </dgm:pt>
    <dgm:pt modelId="{C2749988-928C-4307-AE6E-781E37741CEB}" type="pres">
      <dgm:prSet presAssocID="{71180F96-5E7B-427F-88C8-E02134353BCB}" presName="text2" presStyleLbl="fgAcc2" presStyleIdx="1" presStyleCnt="2">
        <dgm:presLayoutVars>
          <dgm:chPref val="3"/>
        </dgm:presLayoutVars>
      </dgm:prSet>
      <dgm:spPr/>
    </dgm:pt>
    <dgm:pt modelId="{C873FDA9-1ED4-42A7-99C0-D689A78F6699}" type="pres">
      <dgm:prSet presAssocID="{71180F96-5E7B-427F-88C8-E02134353BCB}" presName="hierChild3" presStyleCnt="0"/>
      <dgm:spPr/>
    </dgm:pt>
  </dgm:ptLst>
  <dgm:cxnLst>
    <dgm:cxn modelId="{4215C209-7299-4C60-A8D6-1D926C0D4599}" type="presOf" srcId="{049D2617-FDE1-497B-8471-5ED19A8308B4}" destId="{4CEE9C1C-7748-4DC8-8EA1-A03A5DF3252C}" srcOrd="0" destOrd="0" presId="urn:microsoft.com/office/officeart/2005/8/layout/hierarchy1"/>
    <dgm:cxn modelId="{F19E9E0B-AEFF-4075-B556-CEC901DA7747}" type="presOf" srcId="{20CC4C99-FD67-47D0-87DC-1E16EE3F336B}" destId="{1055E0A1-8C85-4858-94B3-EB69D1B9FC5D}" srcOrd="0" destOrd="0" presId="urn:microsoft.com/office/officeart/2005/8/layout/hierarchy1"/>
    <dgm:cxn modelId="{68282910-4E10-4A63-B47E-BDD552E88D1B}" type="presOf" srcId="{BF4659E5-3883-4B4C-8CC9-DDA88E17E526}" destId="{0752D6A5-E923-43F5-8B4C-D105B4E10483}" srcOrd="0" destOrd="0" presId="urn:microsoft.com/office/officeart/2005/8/layout/hierarchy1"/>
    <dgm:cxn modelId="{D3F0031A-2CD2-43F3-BEC4-99F4B75F643C}" srcId="{83E9C022-405A-4542-B775-C65922DFBDA2}" destId="{072B43A5-BC95-4DE3-A90E-AB69ABD3C046}" srcOrd="0" destOrd="0" parTransId="{49D1F243-4984-4735-8B9F-19665E4923F9}" sibTransId="{8040A951-0690-4C42-9523-2F57D3510460}"/>
    <dgm:cxn modelId="{93E93330-019D-4D61-BBF5-286A2D68ACDB}" srcId="{712AC4AC-9997-4C76-9B33-F83B257B866F}" destId="{BF4659E5-3883-4B4C-8CC9-DDA88E17E526}" srcOrd="0" destOrd="0" parTransId="{88239A9B-B987-4BE6-968D-691E13F168FE}" sibTransId="{D754E05F-7F2F-4596-8125-83D193F30552}"/>
    <dgm:cxn modelId="{0C331D3B-5D81-49A2-8F18-5ECAD4566F58}" srcId="{E8E40BDA-CA14-43E0-8A24-A1AF46A66E2F}" destId="{990AC6C8-529E-4D3E-A2D4-668CD2432868}" srcOrd="0" destOrd="0" parTransId="{919387B7-BBB2-4D3B-BC83-1F041308728E}" sibTransId="{61D068F5-F2C6-40D7-B414-9B771C8F0395}"/>
    <dgm:cxn modelId="{9B139E5F-E924-40CA-8D0A-45244EF7723A}" srcId="{990AC6C8-529E-4D3E-A2D4-668CD2432868}" destId="{83E9C022-405A-4542-B775-C65922DFBDA2}" srcOrd="0" destOrd="0" parTransId="{049D2617-FDE1-497B-8471-5ED19A8308B4}" sibTransId="{C3C4947E-8579-4AB7-AB55-1CC92999F9CA}"/>
    <dgm:cxn modelId="{7A38F467-BE32-4FC9-873A-83E7D687F5F8}" type="presOf" srcId="{072B43A5-BC95-4DE3-A90E-AB69ABD3C046}" destId="{C17CB608-FEFC-46E8-9278-5A778928D9B5}" srcOrd="0" destOrd="0" presId="urn:microsoft.com/office/officeart/2005/8/layout/hierarchy1"/>
    <dgm:cxn modelId="{61643A49-DA15-4352-B175-16AB6447EC74}" type="presOf" srcId="{990AC6C8-529E-4D3E-A2D4-668CD2432868}" destId="{9DBE9672-C634-4223-A61F-D991DE9BCC2B}" srcOrd="0" destOrd="0" presId="urn:microsoft.com/office/officeart/2005/8/layout/hierarchy1"/>
    <dgm:cxn modelId="{B240FA4A-508D-48F5-BECE-95D76C42E0EC}" srcId="{0002DCFC-12D0-4DC8-A4CF-6D37659BBE7D}" destId="{E8E40BDA-CA14-43E0-8A24-A1AF46A66E2F}" srcOrd="0" destOrd="0" parTransId="{A85B2282-68B8-441F-B15C-A1326383E831}" sibTransId="{0B2F3849-881C-476A-A505-71CB5CD6820C}"/>
    <dgm:cxn modelId="{84803B76-A9F1-4CD3-9BD0-50375921F720}" type="presOf" srcId="{71180F96-5E7B-427F-88C8-E02134353BCB}" destId="{C2749988-928C-4307-AE6E-781E37741CEB}" srcOrd="0" destOrd="0" presId="urn:microsoft.com/office/officeart/2005/8/layout/hierarchy1"/>
    <dgm:cxn modelId="{3E27CC56-C382-4F95-88B3-32BB7DF96519}" type="presOf" srcId="{712AC4AC-9997-4C76-9B33-F83B257B866F}" destId="{A53CF588-CB7F-4944-A2BB-B4C8B99A0E42}" srcOrd="0" destOrd="0" presId="urn:microsoft.com/office/officeart/2005/8/layout/hierarchy1"/>
    <dgm:cxn modelId="{293E0F88-C7BA-4212-BF9F-4B826B2DD487}" srcId="{E8E40BDA-CA14-43E0-8A24-A1AF46A66E2F}" destId="{71180F96-5E7B-427F-88C8-E02134353BCB}" srcOrd="1" destOrd="0" parTransId="{D20685A8-46D5-43DE-B263-3E3A37FBC41F}" sibTransId="{2BCEF0BE-D05D-4960-B4DB-8BC3257A36B2}"/>
    <dgm:cxn modelId="{1E2649A2-435C-493E-B5BF-57CB8D375717}" srcId="{990AC6C8-529E-4D3E-A2D4-668CD2432868}" destId="{712AC4AC-9997-4C76-9B33-F83B257B866F}" srcOrd="1" destOrd="0" parTransId="{20CC4C99-FD67-47D0-87DC-1E16EE3F336B}" sibTransId="{43BD9D32-9065-4969-9FE1-F8866BAA7749}"/>
    <dgm:cxn modelId="{304BA5D3-1EE1-422D-9C16-CA1385FB95B1}" type="presOf" srcId="{88239A9B-B987-4BE6-968D-691E13F168FE}" destId="{8B78A20D-F267-4109-ADCC-6D7E76145BE7}" srcOrd="0" destOrd="0" presId="urn:microsoft.com/office/officeart/2005/8/layout/hierarchy1"/>
    <dgm:cxn modelId="{779971D5-2FBD-442B-ADD6-90429860F239}" type="presOf" srcId="{D20685A8-46D5-43DE-B263-3E3A37FBC41F}" destId="{500A4205-EE4D-40F3-BBB3-13327646F139}" srcOrd="0" destOrd="0" presId="urn:microsoft.com/office/officeart/2005/8/layout/hierarchy1"/>
    <dgm:cxn modelId="{DE901CDE-C79A-4B19-8192-B5A4A418C69B}" type="presOf" srcId="{0002DCFC-12D0-4DC8-A4CF-6D37659BBE7D}" destId="{DED364D0-3F1B-4F6F-BFEA-FFF6FD9C9103}" srcOrd="0" destOrd="0" presId="urn:microsoft.com/office/officeart/2005/8/layout/hierarchy1"/>
    <dgm:cxn modelId="{72E93BE1-9B89-46FA-AE1F-FFDF5821D700}" type="presOf" srcId="{83E9C022-405A-4542-B775-C65922DFBDA2}" destId="{D53F537E-6494-4090-98D0-C2960FB2E61B}" srcOrd="0" destOrd="0" presId="urn:microsoft.com/office/officeart/2005/8/layout/hierarchy1"/>
    <dgm:cxn modelId="{8DDC15ED-2C6E-4AB0-90D2-F89CE3937679}" type="presOf" srcId="{49D1F243-4984-4735-8B9F-19665E4923F9}" destId="{841EFB68-6EE6-41A7-B972-72C51753FCE8}" srcOrd="0" destOrd="0" presId="urn:microsoft.com/office/officeart/2005/8/layout/hierarchy1"/>
    <dgm:cxn modelId="{3310F9ED-6CAB-40CC-90BB-154CAB87648F}" type="presOf" srcId="{919387B7-BBB2-4D3B-BC83-1F041308728E}" destId="{2D40ECDE-4FD6-4307-B8C4-C95D6B3F498C}" srcOrd="0" destOrd="0" presId="urn:microsoft.com/office/officeart/2005/8/layout/hierarchy1"/>
    <dgm:cxn modelId="{E6E0F3FA-2FDB-42B8-8857-145B51051BC8}" type="presOf" srcId="{E8E40BDA-CA14-43E0-8A24-A1AF46A66E2F}" destId="{0C3BC6A0-0316-4698-AEFC-CD32E581D741}" srcOrd="0" destOrd="0" presId="urn:microsoft.com/office/officeart/2005/8/layout/hierarchy1"/>
    <dgm:cxn modelId="{A4A3AD3C-2D28-4829-BF5C-DDFD86C44B96}" type="presParOf" srcId="{DED364D0-3F1B-4F6F-BFEA-FFF6FD9C9103}" destId="{03EBEC81-9E1D-4706-BBBE-989E6356F1E5}" srcOrd="0" destOrd="0" presId="urn:microsoft.com/office/officeart/2005/8/layout/hierarchy1"/>
    <dgm:cxn modelId="{A9BC11AE-52D6-4305-9683-1CE9B7B8D141}" type="presParOf" srcId="{03EBEC81-9E1D-4706-BBBE-989E6356F1E5}" destId="{677E1048-83A2-4935-83EA-3D25F2F1844A}" srcOrd="0" destOrd="0" presId="urn:microsoft.com/office/officeart/2005/8/layout/hierarchy1"/>
    <dgm:cxn modelId="{3A959CA5-1C02-4567-9302-DFD2ADE77347}" type="presParOf" srcId="{677E1048-83A2-4935-83EA-3D25F2F1844A}" destId="{33A92ADA-8821-4C49-9E4D-60E43A4955BC}" srcOrd="0" destOrd="0" presId="urn:microsoft.com/office/officeart/2005/8/layout/hierarchy1"/>
    <dgm:cxn modelId="{85F321AF-3DC5-432F-AB70-542ADCAAC7E7}" type="presParOf" srcId="{677E1048-83A2-4935-83EA-3D25F2F1844A}" destId="{0C3BC6A0-0316-4698-AEFC-CD32E581D741}" srcOrd="1" destOrd="0" presId="urn:microsoft.com/office/officeart/2005/8/layout/hierarchy1"/>
    <dgm:cxn modelId="{A293AF8D-AD46-41A0-AD03-073DEA64B0DB}" type="presParOf" srcId="{03EBEC81-9E1D-4706-BBBE-989E6356F1E5}" destId="{6365FD04-E5D4-4C8A-9D18-9C8F132F0B13}" srcOrd="1" destOrd="0" presId="urn:microsoft.com/office/officeart/2005/8/layout/hierarchy1"/>
    <dgm:cxn modelId="{234C541F-2F00-4D0B-9AD7-23B32D7CB63A}" type="presParOf" srcId="{6365FD04-E5D4-4C8A-9D18-9C8F132F0B13}" destId="{2D40ECDE-4FD6-4307-B8C4-C95D6B3F498C}" srcOrd="0" destOrd="0" presId="urn:microsoft.com/office/officeart/2005/8/layout/hierarchy1"/>
    <dgm:cxn modelId="{BDACB152-E767-4F81-8BAD-23F354C60070}" type="presParOf" srcId="{6365FD04-E5D4-4C8A-9D18-9C8F132F0B13}" destId="{90A4436D-F4C5-4981-87ED-80AEB0F83928}" srcOrd="1" destOrd="0" presId="urn:microsoft.com/office/officeart/2005/8/layout/hierarchy1"/>
    <dgm:cxn modelId="{FD7D1D14-4B7C-4506-9786-D72F5C792099}" type="presParOf" srcId="{90A4436D-F4C5-4981-87ED-80AEB0F83928}" destId="{8172B494-CC06-418E-B6EC-811E455E3BC4}" srcOrd="0" destOrd="0" presId="urn:microsoft.com/office/officeart/2005/8/layout/hierarchy1"/>
    <dgm:cxn modelId="{56C52CA6-E720-4C12-A9FE-AEF1E1E50D5A}" type="presParOf" srcId="{8172B494-CC06-418E-B6EC-811E455E3BC4}" destId="{5D6F3773-1D15-4296-B2EB-93AC591C833F}" srcOrd="0" destOrd="0" presId="urn:microsoft.com/office/officeart/2005/8/layout/hierarchy1"/>
    <dgm:cxn modelId="{21AD8F78-CE00-4928-84CB-33BCED62B928}" type="presParOf" srcId="{8172B494-CC06-418E-B6EC-811E455E3BC4}" destId="{9DBE9672-C634-4223-A61F-D991DE9BCC2B}" srcOrd="1" destOrd="0" presId="urn:microsoft.com/office/officeart/2005/8/layout/hierarchy1"/>
    <dgm:cxn modelId="{43E95F98-6D06-47EF-9237-E7BF0AB77798}" type="presParOf" srcId="{90A4436D-F4C5-4981-87ED-80AEB0F83928}" destId="{0C5F0D4E-8FA9-4271-B6F6-ED7001567CA5}" srcOrd="1" destOrd="0" presId="urn:microsoft.com/office/officeart/2005/8/layout/hierarchy1"/>
    <dgm:cxn modelId="{DDCF91A9-2944-4FF3-BD17-CF09A87EFCE6}" type="presParOf" srcId="{0C5F0D4E-8FA9-4271-B6F6-ED7001567CA5}" destId="{4CEE9C1C-7748-4DC8-8EA1-A03A5DF3252C}" srcOrd="0" destOrd="0" presId="urn:microsoft.com/office/officeart/2005/8/layout/hierarchy1"/>
    <dgm:cxn modelId="{5CDEFBD7-232E-4681-BA22-9FEBA02C42CD}" type="presParOf" srcId="{0C5F0D4E-8FA9-4271-B6F6-ED7001567CA5}" destId="{E7C163F0-E69B-42C8-81A4-43BF388BA5D3}" srcOrd="1" destOrd="0" presId="urn:microsoft.com/office/officeart/2005/8/layout/hierarchy1"/>
    <dgm:cxn modelId="{54012D9E-FCD1-44ED-9DAE-EA9B226F3177}" type="presParOf" srcId="{E7C163F0-E69B-42C8-81A4-43BF388BA5D3}" destId="{109A17BD-8AA3-4893-936E-51449ECA32AA}" srcOrd="0" destOrd="0" presId="urn:microsoft.com/office/officeart/2005/8/layout/hierarchy1"/>
    <dgm:cxn modelId="{3ECC3B2A-F6A6-44A5-8376-FA8E07FCBD30}" type="presParOf" srcId="{109A17BD-8AA3-4893-936E-51449ECA32AA}" destId="{6C468DB6-7666-454D-8A90-A6641BB1D922}" srcOrd="0" destOrd="0" presId="urn:microsoft.com/office/officeart/2005/8/layout/hierarchy1"/>
    <dgm:cxn modelId="{DEA942A4-D2D4-4DC5-B733-F3CF1E95A066}" type="presParOf" srcId="{109A17BD-8AA3-4893-936E-51449ECA32AA}" destId="{D53F537E-6494-4090-98D0-C2960FB2E61B}" srcOrd="1" destOrd="0" presId="urn:microsoft.com/office/officeart/2005/8/layout/hierarchy1"/>
    <dgm:cxn modelId="{D3D5F253-D81D-4952-A28B-9D52B443C28C}" type="presParOf" srcId="{E7C163F0-E69B-42C8-81A4-43BF388BA5D3}" destId="{F7B575AE-18A9-4442-B9C0-1F204486BB69}" srcOrd="1" destOrd="0" presId="urn:microsoft.com/office/officeart/2005/8/layout/hierarchy1"/>
    <dgm:cxn modelId="{0924C048-D37B-4505-B3AE-D1D28C41CF07}" type="presParOf" srcId="{F7B575AE-18A9-4442-B9C0-1F204486BB69}" destId="{841EFB68-6EE6-41A7-B972-72C51753FCE8}" srcOrd="0" destOrd="0" presId="urn:microsoft.com/office/officeart/2005/8/layout/hierarchy1"/>
    <dgm:cxn modelId="{28F1ECB3-14F2-42EA-A177-2FE871C79BD7}" type="presParOf" srcId="{F7B575AE-18A9-4442-B9C0-1F204486BB69}" destId="{9B6135D1-9BBF-477B-B261-FB5D7A2368CC}" srcOrd="1" destOrd="0" presId="urn:microsoft.com/office/officeart/2005/8/layout/hierarchy1"/>
    <dgm:cxn modelId="{5B2DF2C6-D52A-4239-9570-B98FA4F3C912}" type="presParOf" srcId="{9B6135D1-9BBF-477B-B261-FB5D7A2368CC}" destId="{7DF0E460-27ED-4646-8CFA-F0B826FB4B25}" srcOrd="0" destOrd="0" presId="urn:microsoft.com/office/officeart/2005/8/layout/hierarchy1"/>
    <dgm:cxn modelId="{16AD81FA-755C-456F-A748-491DD7388BD4}" type="presParOf" srcId="{7DF0E460-27ED-4646-8CFA-F0B826FB4B25}" destId="{369B3E75-568C-42CF-8195-CF6EDF01915B}" srcOrd="0" destOrd="0" presId="urn:microsoft.com/office/officeart/2005/8/layout/hierarchy1"/>
    <dgm:cxn modelId="{5E07FC40-5A1A-4F74-9D34-D98D5A425AF3}" type="presParOf" srcId="{7DF0E460-27ED-4646-8CFA-F0B826FB4B25}" destId="{C17CB608-FEFC-46E8-9278-5A778928D9B5}" srcOrd="1" destOrd="0" presId="urn:microsoft.com/office/officeart/2005/8/layout/hierarchy1"/>
    <dgm:cxn modelId="{D22DD669-7C6A-4140-A833-0ED4E359E875}" type="presParOf" srcId="{9B6135D1-9BBF-477B-B261-FB5D7A2368CC}" destId="{FF341A02-DCF8-49E9-B081-CDA22E5729E6}" srcOrd="1" destOrd="0" presId="urn:microsoft.com/office/officeart/2005/8/layout/hierarchy1"/>
    <dgm:cxn modelId="{20A0A8B3-72EE-438E-99C1-B16142F4097D}" type="presParOf" srcId="{0C5F0D4E-8FA9-4271-B6F6-ED7001567CA5}" destId="{1055E0A1-8C85-4858-94B3-EB69D1B9FC5D}" srcOrd="2" destOrd="0" presId="urn:microsoft.com/office/officeart/2005/8/layout/hierarchy1"/>
    <dgm:cxn modelId="{5F9F4E9B-1CBA-4F3E-ACEC-36C4DCCDD1B7}" type="presParOf" srcId="{0C5F0D4E-8FA9-4271-B6F6-ED7001567CA5}" destId="{FDA57001-E85E-4B01-A2CE-EB80B40482D8}" srcOrd="3" destOrd="0" presId="urn:microsoft.com/office/officeart/2005/8/layout/hierarchy1"/>
    <dgm:cxn modelId="{C871ECCE-89E0-4352-9BAD-CDBACEC3A681}" type="presParOf" srcId="{FDA57001-E85E-4B01-A2CE-EB80B40482D8}" destId="{689284EB-8C99-4B9F-8834-5C90C3A0D5F2}" srcOrd="0" destOrd="0" presId="urn:microsoft.com/office/officeart/2005/8/layout/hierarchy1"/>
    <dgm:cxn modelId="{D94B41BA-4A27-4C05-800F-BFF99B35FA1C}" type="presParOf" srcId="{689284EB-8C99-4B9F-8834-5C90C3A0D5F2}" destId="{53CCA397-4D41-4564-BD4C-050E50D6E605}" srcOrd="0" destOrd="0" presId="urn:microsoft.com/office/officeart/2005/8/layout/hierarchy1"/>
    <dgm:cxn modelId="{2FCF7A9D-936F-4331-B254-EC2E937F1E0A}" type="presParOf" srcId="{689284EB-8C99-4B9F-8834-5C90C3A0D5F2}" destId="{A53CF588-CB7F-4944-A2BB-B4C8B99A0E42}" srcOrd="1" destOrd="0" presId="urn:microsoft.com/office/officeart/2005/8/layout/hierarchy1"/>
    <dgm:cxn modelId="{5817C626-4CBC-4613-AD27-AFA703B89BE3}" type="presParOf" srcId="{FDA57001-E85E-4B01-A2CE-EB80B40482D8}" destId="{D4BD56BC-D38D-45B9-9FC8-E444BE3D4F24}" srcOrd="1" destOrd="0" presId="urn:microsoft.com/office/officeart/2005/8/layout/hierarchy1"/>
    <dgm:cxn modelId="{F2CC7162-FD3C-40BA-9385-11821589580F}" type="presParOf" srcId="{D4BD56BC-D38D-45B9-9FC8-E444BE3D4F24}" destId="{8B78A20D-F267-4109-ADCC-6D7E76145BE7}" srcOrd="0" destOrd="0" presId="urn:microsoft.com/office/officeart/2005/8/layout/hierarchy1"/>
    <dgm:cxn modelId="{552CD7CE-DAB4-4B59-8C4C-FB41AA39D69A}" type="presParOf" srcId="{D4BD56BC-D38D-45B9-9FC8-E444BE3D4F24}" destId="{01A76871-CD69-4ADF-9364-041722D2C816}" srcOrd="1" destOrd="0" presId="urn:microsoft.com/office/officeart/2005/8/layout/hierarchy1"/>
    <dgm:cxn modelId="{78E3F5DE-E94F-4FED-94E4-BD37004E4B66}" type="presParOf" srcId="{01A76871-CD69-4ADF-9364-041722D2C816}" destId="{5DCBD361-79C0-408F-97E6-39F677F89BAE}" srcOrd="0" destOrd="0" presId="urn:microsoft.com/office/officeart/2005/8/layout/hierarchy1"/>
    <dgm:cxn modelId="{2D175B7B-A622-4AE7-A2C9-AE644BA67EB7}" type="presParOf" srcId="{5DCBD361-79C0-408F-97E6-39F677F89BAE}" destId="{A4BD41C2-C930-4049-AFEE-907129F4DEC2}" srcOrd="0" destOrd="0" presId="urn:microsoft.com/office/officeart/2005/8/layout/hierarchy1"/>
    <dgm:cxn modelId="{19FF65A3-042E-4E09-BAAA-D741A0558525}" type="presParOf" srcId="{5DCBD361-79C0-408F-97E6-39F677F89BAE}" destId="{0752D6A5-E923-43F5-8B4C-D105B4E10483}" srcOrd="1" destOrd="0" presId="urn:microsoft.com/office/officeart/2005/8/layout/hierarchy1"/>
    <dgm:cxn modelId="{ADF71FD3-3827-4B96-873E-8A246E4A6078}" type="presParOf" srcId="{01A76871-CD69-4ADF-9364-041722D2C816}" destId="{0F28A6CB-3504-4E36-A06E-6676C95DF7B8}" srcOrd="1" destOrd="0" presId="urn:microsoft.com/office/officeart/2005/8/layout/hierarchy1"/>
    <dgm:cxn modelId="{247CBC43-D03B-4884-ADAD-ED6E149C1ED0}" type="presParOf" srcId="{6365FD04-E5D4-4C8A-9D18-9C8F132F0B13}" destId="{500A4205-EE4D-40F3-BBB3-13327646F139}" srcOrd="2" destOrd="0" presId="urn:microsoft.com/office/officeart/2005/8/layout/hierarchy1"/>
    <dgm:cxn modelId="{33F19210-17EB-4EAF-8404-731B53D5192B}" type="presParOf" srcId="{6365FD04-E5D4-4C8A-9D18-9C8F132F0B13}" destId="{95C22D1A-29E8-43F7-A0F7-B0B572CADC17}" srcOrd="3" destOrd="0" presId="urn:microsoft.com/office/officeart/2005/8/layout/hierarchy1"/>
    <dgm:cxn modelId="{D6704889-44BA-4868-B32A-B9E0AA2CE9A0}" type="presParOf" srcId="{95C22D1A-29E8-43F7-A0F7-B0B572CADC17}" destId="{523EA390-3020-4BDA-B4D4-EF7945F4F498}" srcOrd="0" destOrd="0" presId="urn:microsoft.com/office/officeart/2005/8/layout/hierarchy1"/>
    <dgm:cxn modelId="{30DEE19F-5CE0-4780-B578-1A37CC3A3482}" type="presParOf" srcId="{523EA390-3020-4BDA-B4D4-EF7945F4F498}" destId="{25CB560F-40AF-4FEA-907A-084047088DE2}" srcOrd="0" destOrd="0" presId="urn:microsoft.com/office/officeart/2005/8/layout/hierarchy1"/>
    <dgm:cxn modelId="{120D40E6-520C-4B3A-AE93-5A4A665D3ACD}" type="presParOf" srcId="{523EA390-3020-4BDA-B4D4-EF7945F4F498}" destId="{C2749988-928C-4307-AE6E-781E37741CEB}" srcOrd="1" destOrd="0" presId="urn:microsoft.com/office/officeart/2005/8/layout/hierarchy1"/>
    <dgm:cxn modelId="{66B785A3-3B4A-4A6D-88BE-7A4D24870549}" type="presParOf" srcId="{95C22D1A-29E8-43F7-A0F7-B0B572CADC17}" destId="{C873FDA9-1ED4-42A7-99C0-D689A78F669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0A4205-EE4D-40F3-BBB3-13327646F139}">
      <dsp:nvSpPr>
        <dsp:cNvPr id="0" name=""/>
        <dsp:cNvSpPr/>
      </dsp:nvSpPr>
      <dsp:spPr>
        <a:xfrm>
          <a:off x="3497481" y="734187"/>
          <a:ext cx="705594" cy="3357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837"/>
              </a:lnTo>
              <a:lnTo>
                <a:pt x="705594" y="228837"/>
              </a:lnTo>
              <a:lnTo>
                <a:pt x="705594" y="33579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78A20D-F267-4109-ADCC-6D7E76145BE7}">
      <dsp:nvSpPr>
        <dsp:cNvPr id="0" name=""/>
        <dsp:cNvSpPr/>
      </dsp:nvSpPr>
      <dsp:spPr>
        <a:xfrm>
          <a:off x="3558981" y="2872138"/>
          <a:ext cx="91440" cy="33579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579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55E0A1-8C85-4858-94B3-EB69D1B9FC5D}">
      <dsp:nvSpPr>
        <dsp:cNvPr id="0" name=""/>
        <dsp:cNvSpPr/>
      </dsp:nvSpPr>
      <dsp:spPr>
        <a:xfrm>
          <a:off x="2791887" y="1803162"/>
          <a:ext cx="812813" cy="3357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837"/>
              </a:lnTo>
              <a:lnTo>
                <a:pt x="812813" y="228837"/>
              </a:lnTo>
              <a:lnTo>
                <a:pt x="812813" y="33579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1EFB68-6EE6-41A7-B972-72C51753FCE8}">
      <dsp:nvSpPr>
        <dsp:cNvPr id="0" name=""/>
        <dsp:cNvSpPr/>
      </dsp:nvSpPr>
      <dsp:spPr>
        <a:xfrm>
          <a:off x="1882652" y="2872138"/>
          <a:ext cx="96421" cy="336810"/>
        </a:xfrm>
        <a:custGeom>
          <a:avLst/>
          <a:gdLst/>
          <a:ahLst/>
          <a:cxnLst/>
          <a:rect l="0" t="0" r="0" b="0"/>
          <a:pathLst>
            <a:path>
              <a:moveTo>
                <a:pt x="96421" y="0"/>
              </a:moveTo>
              <a:lnTo>
                <a:pt x="96421" y="229848"/>
              </a:lnTo>
              <a:lnTo>
                <a:pt x="0" y="229848"/>
              </a:lnTo>
              <a:lnTo>
                <a:pt x="0" y="33681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EE9C1C-7748-4DC8-8EA1-A03A5DF3252C}">
      <dsp:nvSpPr>
        <dsp:cNvPr id="0" name=""/>
        <dsp:cNvSpPr/>
      </dsp:nvSpPr>
      <dsp:spPr>
        <a:xfrm>
          <a:off x="1979073" y="1803162"/>
          <a:ext cx="812813" cy="335798"/>
        </a:xfrm>
        <a:custGeom>
          <a:avLst/>
          <a:gdLst/>
          <a:ahLst/>
          <a:cxnLst/>
          <a:rect l="0" t="0" r="0" b="0"/>
          <a:pathLst>
            <a:path>
              <a:moveTo>
                <a:pt x="812813" y="0"/>
              </a:moveTo>
              <a:lnTo>
                <a:pt x="812813" y="228837"/>
              </a:lnTo>
              <a:lnTo>
                <a:pt x="0" y="228837"/>
              </a:lnTo>
              <a:lnTo>
                <a:pt x="0" y="33579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40ECDE-4FD6-4307-B8C4-C95D6B3F498C}">
      <dsp:nvSpPr>
        <dsp:cNvPr id="0" name=""/>
        <dsp:cNvSpPr/>
      </dsp:nvSpPr>
      <dsp:spPr>
        <a:xfrm>
          <a:off x="2791887" y="734187"/>
          <a:ext cx="705594" cy="335798"/>
        </a:xfrm>
        <a:custGeom>
          <a:avLst/>
          <a:gdLst/>
          <a:ahLst/>
          <a:cxnLst/>
          <a:rect l="0" t="0" r="0" b="0"/>
          <a:pathLst>
            <a:path>
              <a:moveTo>
                <a:pt x="705594" y="0"/>
              </a:moveTo>
              <a:lnTo>
                <a:pt x="705594" y="228837"/>
              </a:lnTo>
              <a:lnTo>
                <a:pt x="0" y="228837"/>
              </a:lnTo>
              <a:lnTo>
                <a:pt x="0" y="33579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A92ADA-8821-4C49-9E4D-60E43A4955BC}">
      <dsp:nvSpPr>
        <dsp:cNvPr id="0" name=""/>
        <dsp:cNvSpPr/>
      </dsp:nvSpPr>
      <dsp:spPr>
        <a:xfrm>
          <a:off x="2920177" y="1011"/>
          <a:ext cx="1154608" cy="7331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C3BC6A0-0316-4698-AEFC-CD32E581D741}">
      <dsp:nvSpPr>
        <dsp:cNvPr id="0" name=""/>
        <dsp:cNvSpPr/>
      </dsp:nvSpPr>
      <dsp:spPr>
        <a:xfrm>
          <a:off x="3048467" y="122886"/>
          <a:ext cx="1154608" cy="733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Individual/ HUF</a:t>
          </a:r>
        </a:p>
      </dsp:txBody>
      <dsp:txXfrm>
        <a:off x="3069941" y="144360"/>
        <a:ext cx="1111660" cy="690228"/>
      </dsp:txXfrm>
    </dsp:sp>
    <dsp:sp modelId="{5D6F3773-1D15-4296-B2EB-93AC591C833F}">
      <dsp:nvSpPr>
        <dsp:cNvPr id="0" name=""/>
        <dsp:cNvSpPr/>
      </dsp:nvSpPr>
      <dsp:spPr>
        <a:xfrm>
          <a:off x="2214583" y="1069986"/>
          <a:ext cx="1154608" cy="7331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DBE9672-C634-4223-A61F-D991DE9BCC2B}">
      <dsp:nvSpPr>
        <dsp:cNvPr id="0" name=""/>
        <dsp:cNvSpPr/>
      </dsp:nvSpPr>
      <dsp:spPr>
        <a:xfrm>
          <a:off x="2342873" y="1191861"/>
          <a:ext cx="1154608" cy="733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Audit</a:t>
          </a:r>
        </a:p>
      </dsp:txBody>
      <dsp:txXfrm>
        <a:off x="2364347" y="1213335"/>
        <a:ext cx="1111660" cy="690228"/>
      </dsp:txXfrm>
    </dsp:sp>
    <dsp:sp modelId="{6C468DB6-7666-454D-8A90-A6641BB1D922}">
      <dsp:nvSpPr>
        <dsp:cNvPr id="0" name=""/>
        <dsp:cNvSpPr/>
      </dsp:nvSpPr>
      <dsp:spPr>
        <a:xfrm>
          <a:off x="1401769" y="2138961"/>
          <a:ext cx="1154608" cy="7331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53F537E-6494-4090-98D0-C2960FB2E61B}">
      <dsp:nvSpPr>
        <dsp:cNvPr id="0" name=""/>
        <dsp:cNvSpPr/>
      </dsp:nvSpPr>
      <dsp:spPr>
        <a:xfrm>
          <a:off x="1530059" y="2260837"/>
          <a:ext cx="1154608" cy="733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Non personal</a:t>
          </a:r>
        </a:p>
      </dsp:txBody>
      <dsp:txXfrm>
        <a:off x="1551533" y="2282311"/>
        <a:ext cx="1111660" cy="690228"/>
      </dsp:txXfrm>
    </dsp:sp>
    <dsp:sp modelId="{369B3E75-568C-42CF-8195-CF6EDF01915B}">
      <dsp:nvSpPr>
        <dsp:cNvPr id="0" name=""/>
        <dsp:cNvSpPr/>
      </dsp:nvSpPr>
      <dsp:spPr>
        <a:xfrm>
          <a:off x="1090908" y="3208948"/>
          <a:ext cx="1583487" cy="7331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17CB608-FEFC-46E8-9278-5A778928D9B5}">
      <dsp:nvSpPr>
        <dsp:cNvPr id="0" name=""/>
        <dsp:cNvSpPr/>
      </dsp:nvSpPr>
      <dsp:spPr>
        <a:xfrm>
          <a:off x="1219198" y="3330823"/>
          <a:ext cx="1583487" cy="733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TDS u/s 194C/ J (Only TAN)</a:t>
          </a:r>
        </a:p>
      </dsp:txBody>
      <dsp:txXfrm>
        <a:off x="1240672" y="3352297"/>
        <a:ext cx="1540539" cy="690228"/>
      </dsp:txXfrm>
    </dsp:sp>
    <dsp:sp modelId="{53CCA397-4D41-4564-BD4C-050E50D6E605}">
      <dsp:nvSpPr>
        <dsp:cNvPr id="0" name=""/>
        <dsp:cNvSpPr/>
      </dsp:nvSpPr>
      <dsp:spPr>
        <a:xfrm>
          <a:off x="3027397" y="2138961"/>
          <a:ext cx="1154608" cy="7331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53CF588-CB7F-4944-A2BB-B4C8B99A0E42}">
      <dsp:nvSpPr>
        <dsp:cNvPr id="0" name=""/>
        <dsp:cNvSpPr/>
      </dsp:nvSpPr>
      <dsp:spPr>
        <a:xfrm>
          <a:off x="3155687" y="2260837"/>
          <a:ext cx="1154608" cy="733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Personal</a:t>
          </a:r>
        </a:p>
      </dsp:txBody>
      <dsp:txXfrm>
        <a:off x="3177161" y="2282311"/>
        <a:ext cx="1111660" cy="690228"/>
      </dsp:txXfrm>
    </dsp:sp>
    <dsp:sp modelId="{A4BD41C2-C930-4049-AFEE-907129F4DEC2}">
      <dsp:nvSpPr>
        <dsp:cNvPr id="0" name=""/>
        <dsp:cNvSpPr/>
      </dsp:nvSpPr>
      <dsp:spPr>
        <a:xfrm>
          <a:off x="3027397" y="3207936"/>
          <a:ext cx="1154608" cy="7331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752D6A5-E923-43F5-8B4C-D105B4E10483}">
      <dsp:nvSpPr>
        <dsp:cNvPr id="0" name=""/>
        <dsp:cNvSpPr/>
      </dsp:nvSpPr>
      <dsp:spPr>
        <a:xfrm>
          <a:off x="3155687" y="3329812"/>
          <a:ext cx="1154608" cy="733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TDS U/S 194M (PAN/TAN)</a:t>
          </a:r>
        </a:p>
      </dsp:txBody>
      <dsp:txXfrm>
        <a:off x="3177161" y="3351286"/>
        <a:ext cx="1111660" cy="690228"/>
      </dsp:txXfrm>
    </dsp:sp>
    <dsp:sp modelId="{25CB560F-40AF-4FEA-907A-084047088DE2}">
      <dsp:nvSpPr>
        <dsp:cNvPr id="0" name=""/>
        <dsp:cNvSpPr/>
      </dsp:nvSpPr>
      <dsp:spPr>
        <a:xfrm>
          <a:off x="3625771" y="1069986"/>
          <a:ext cx="1154608" cy="7331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2749988-928C-4307-AE6E-781E37741CEB}">
      <dsp:nvSpPr>
        <dsp:cNvPr id="0" name=""/>
        <dsp:cNvSpPr/>
      </dsp:nvSpPr>
      <dsp:spPr>
        <a:xfrm>
          <a:off x="3754061" y="1191861"/>
          <a:ext cx="1154608" cy="733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Others</a:t>
          </a:r>
        </a:p>
      </dsp:txBody>
      <dsp:txXfrm>
        <a:off x="3775535" y="1213335"/>
        <a:ext cx="1111660" cy="6902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F5E550-DC3A-4407-9E5E-38A924D046C1}" type="datetimeFigureOut">
              <a:rPr lang="en-IN" smtClean="0"/>
              <a:t>19-06-2020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09FCC0-8CE5-4FEE-AF99-102F233AE6A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14320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2458E-7B52-4D9B-A89F-584CB368A602}" type="datetime1">
              <a:rPr lang="en-US" smtClean="0"/>
              <a:t>6/19/2020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1764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254BC-4DAB-4181-9544-85C9EAC222C5}" type="datetime1">
              <a:rPr lang="en-US" smtClean="0"/>
              <a:t>6/19/2020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60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A34AD-EDDC-4C8A-8D51-A30A88E1656A}" type="datetime1">
              <a:rPr lang="en-US" smtClean="0"/>
              <a:t>6/19/2020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7070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484E-A8CE-4A4E-A645-3121A49726EE}" type="datetime1">
              <a:rPr lang="en-US" smtClean="0"/>
              <a:t>6/19/2020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63816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E47CC-5E30-48F4-B468-FC4131D0B770}" type="datetime1">
              <a:rPr lang="en-US" smtClean="0"/>
              <a:t>6/19/2020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7666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82AA7-EB84-4F15-BCF1-E26B42077E30}" type="datetime1">
              <a:rPr lang="en-US" smtClean="0"/>
              <a:t>6/19/2020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8097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2AACE-169B-4272-9A02-FFAE62F5C92C}" type="datetime1">
              <a:rPr lang="en-US" smtClean="0"/>
              <a:t>6/19/2020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114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34FC5-1FA6-4A8F-A791-E789C9E0654D}" type="datetime1">
              <a:rPr lang="en-US" smtClean="0"/>
              <a:t>6/19/2020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283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0318B-2282-4D00-B8AA-55C14691270F}" type="datetime1">
              <a:rPr lang="en-US" smtClean="0"/>
              <a:t>6/19/2020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9009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4A7E0-B7BA-411B-8F9E-6BDCCA4B68DA}" type="datetime1">
              <a:rPr lang="en-US" smtClean="0"/>
              <a:t>6/19/2020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354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F476B-9A24-4DA5-90D5-48BC9CC80837}" type="datetime1">
              <a:rPr lang="en-US" smtClean="0"/>
              <a:t>6/19/2020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689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FDA18-77C2-48F3-A9F6-AA3B215805AA}" type="datetime1">
              <a:rPr lang="en-US" smtClean="0"/>
              <a:t>6/19/2020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0586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D58E-E718-4179-A338-CD39C56DED78}" type="datetime1">
              <a:rPr lang="en-US" smtClean="0"/>
              <a:t>6/19/2020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6263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BE677-E5E4-46B1-85C1-C340CFD53899}" type="datetime1">
              <a:rPr lang="en-US" smtClean="0"/>
              <a:t>6/19/2020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3101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1C44-A311-4A18-A35E-B65084928F67}" type="datetime1">
              <a:rPr lang="en-US" smtClean="0"/>
              <a:t>6/19/2020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45102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3556-1BA4-42D1-854A-D98AF954FFCE}" type="datetime1">
              <a:rPr lang="en-US" smtClean="0"/>
              <a:t>6/19/2020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3272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6322C-58EC-4BA7-BDA0-72F0FE02720D}" type="datetime1">
              <a:rPr lang="en-US" smtClean="0"/>
              <a:t>6/19/2020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030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1FF77-51CF-4076-83B4-90A0C5B9E77D}" type="datetime1">
              <a:rPr lang="en-US" smtClean="0"/>
              <a:t>6/19/2020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315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7B41-9070-4377-AB68-3546DF044C3D}" type="datetime1">
              <a:rPr lang="en-US" smtClean="0"/>
              <a:t>6/19/2020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60587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B5881-B488-4276-B5C8-5F15A6585480}" type="datetime1">
              <a:rPr lang="en-US" smtClean="0"/>
              <a:t>6/19/2020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1325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A54CC-F738-4DC0-ABF8-03DD21D09CAC}" type="datetime1">
              <a:rPr lang="en-US" smtClean="0"/>
              <a:t>6/19/2020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7921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B145E-A507-454C-AAC2-A2305EDEF47D}" type="datetime1">
              <a:rPr lang="en-US" smtClean="0"/>
              <a:t>6/19/2020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98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66A64E6-67C2-4643-BFD0-7CF031E5B442}" type="datetime1">
              <a:rPr lang="en-US" smtClean="0"/>
              <a:t>6/19/2020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CA PALAK B. PAVAGADHI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017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C2FB2-5E29-447F-8406-3E0AEC4B7B37}" type="datetime1">
              <a:rPr lang="en-US" smtClean="0"/>
              <a:t>6/19/2020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CA PALAK B. PAVAGADHI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331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559AE206-7EBA-4D33-8BC9-9D8158553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954D2A-B865-45AA-B2BE-DEBED0390F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28600" y="4572000"/>
            <a:ext cx="5174047" cy="1723125"/>
          </a:xfrm>
        </p:spPr>
        <p:txBody>
          <a:bodyPr anchor="ctr">
            <a:normAutofit fontScale="90000"/>
          </a:bodyPr>
          <a:lstStyle/>
          <a:p>
            <a:pPr algn="r"/>
            <a:r>
              <a:rPr lang="en-IN" b="1" dirty="0">
                <a:solidFill>
                  <a:srgbClr val="002060"/>
                </a:solidFill>
              </a:rPr>
              <a:t>Finance Act 2019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B33AC3-BB2F-495E-8941-8ACF8D6A6D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4572000"/>
            <a:ext cx="2842250" cy="1723125"/>
          </a:xfrm>
        </p:spPr>
        <p:txBody>
          <a:bodyPr anchor="ctr">
            <a:normAutofit/>
          </a:bodyPr>
          <a:lstStyle/>
          <a:p>
            <a:pPr algn="l"/>
            <a:r>
              <a:rPr lang="en-IN" sz="2000" b="1" dirty="0">
                <a:solidFill>
                  <a:srgbClr val="002060"/>
                </a:solidFill>
              </a:rPr>
              <a:t>CA PALAK B. PAVAGADHI</a:t>
            </a:r>
          </a:p>
        </p:txBody>
      </p:sp>
      <p:sp>
        <p:nvSpPr>
          <p:cNvPr id="32" name="Oval 24">
            <a:extLst>
              <a:ext uri="{FF2B5EF4-FFF2-40B4-BE49-F238E27FC236}">
                <a16:creationId xmlns:a16="http://schemas.microsoft.com/office/drawing/2014/main" id="{6437D937-A7F1-4011-92B4-328E5BE1B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1425" y="1322610"/>
            <a:ext cx="1682850" cy="168284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4" name="Oval 26">
            <a:extLst>
              <a:ext uri="{FF2B5EF4-FFF2-40B4-BE49-F238E27FC236}">
                <a16:creationId xmlns:a16="http://schemas.microsoft.com/office/drawing/2014/main" id="{B672F332-AF08-46C6-94F0-77684310D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546253" y="2707205"/>
            <a:ext cx="721796" cy="72179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5" name="Oval 28">
            <a:extLst>
              <a:ext uri="{FF2B5EF4-FFF2-40B4-BE49-F238E27FC236}">
                <a16:creationId xmlns:a16="http://schemas.microsoft.com/office/drawing/2014/main" id="{34244EF8-D73A-40E1-BE73-D46E6B4B04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44374" y="2603243"/>
            <a:ext cx="220271" cy="22027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AB84D7E8-4ECB-42D7-ADBF-01689B0F24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29087" y="0"/>
            <a:ext cx="4814914" cy="3429000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E8E38ED-369A-44C2-B635-0BED0E48A6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979834" y="4776880"/>
            <a:ext cx="0" cy="1303020"/>
          </a:xfrm>
          <a:prstGeom prst="line">
            <a:avLst/>
          </a:prstGeom>
          <a:ln w="19050" cap="sq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CF80CA-0DC7-4FF9-B024-63D7583C4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</p:spTree>
    <p:extLst>
      <p:ext uri="{BB962C8B-B14F-4D97-AF65-F5344CB8AC3E}">
        <p14:creationId xmlns:p14="http://schemas.microsoft.com/office/powerpoint/2010/main" val="2877954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DD610F6-3D38-48C6-8EF0-5600800283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71" r="1" b="1"/>
          <a:stretch/>
        </p:blipFill>
        <p:spPr>
          <a:xfrm>
            <a:off x="4183543" y="10"/>
            <a:ext cx="4960458" cy="3532641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0FEBE56B-6E6C-4870-AE92-D3C78B9A42ED}"/>
              </a:ext>
            </a:extLst>
          </p:cNvPr>
          <p:cNvSpPr txBox="1">
            <a:spLocks/>
          </p:cNvSpPr>
          <p:nvPr/>
        </p:nvSpPr>
        <p:spPr>
          <a:xfrm>
            <a:off x="228600" y="1371600"/>
            <a:ext cx="4267200" cy="183355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q"/>
            </a:pPr>
            <a:endParaRPr lang="en-US" sz="3500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F648EA7F-E338-4C65-B17F-91766DAAE233}"/>
              </a:ext>
            </a:extLst>
          </p:cNvPr>
          <p:cNvSpPr txBox="1">
            <a:spLocks/>
          </p:cNvSpPr>
          <p:nvPr/>
        </p:nvSpPr>
        <p:spPr>
          <a:xfrm>
            <a:off x="76200" y="1676400"/>
            <a:ext cx="5334000" cy="183355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4800" dirty="0"/>
              <a:t>Promoting Cashless Economy by encouraging Electronic Modes of Payments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0EED566-25C4-4D67-86AE-629A2DDB7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0265C52-CF96-4F26-8AC5-FDFC3200777D}"/>
              </a:ext>
            </a:extLst>
          </p:cNvPr>
          <p:cNvSpPr/>
          <p:nvPr/>
        </p:nvSpPr>
        <p:spPr>
          <a:xfrm>
            <a:off x="533400" y="5486400"/>
            <a:ext cx="81534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Sec : 13A, 35AD, 40A, 43CA, 44AD, 80JJAA, 269SS/T, 269ST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12B30C-2668-4FA4-96A6-AA2B108DBB10}"/>
              </a:ext>
            </a:extLst>
          </p:cNvPr>
          <p:cNvSpPr txBox="1"/>
          <p:nvPr/>
        </p:nvSpPr>
        <p:spPr>
          <a:xfrm>
            <a:off x="5638800" y="3581400"/>
            <a:ext cx="3352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/>
              <a:t>Sec 269SU : E Modes Acceptance</a:t>
            </a:r>
          </a:p>
          <a:p>
            <a:endParaRPr lang="en-IN" b="1" dirty="0"/>
          </a:p>
          <a:p>
            <a:r>
              <a:rPr lang="en-IN" b="1" dirty="0"/>
              <a:t>For Business</a:t>
            </a:r>
          </a:p>
          <a:p>
            <a:r>
              <a:rPr lang="en-IN" b="1" dirty="0"/>
              <a:t>T/o or GR &gt; 50 Cr in IP PY</a:t>
            </a:r>
          </a:p>
          <a:p>
            <a:endParaRPr lang="en-IN" b="1" dirty="0"/>
          </a:p>
          <a:p>
            <a:r>
              <a:rPr lang="en-IN" b="1" dirty="0"/>
              <a:t>Sec 271DB : Penalty 5000 per day 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75384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DD610F6-3D38-48C6-8EF0-5600800283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71" r="1" b="1"/>
          <a:stretch/>
        </p:blipFill>
        <p:spPr>
          <a:xfrm>
            <a:off x="4183543" y="10"/>
            <a:ext cx="4960458" cy="3532641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0FEBE56B-6E6C-4870-AE92-D3C78B9A42ED}"/>
              </a:ext>
            </a:extLst>
          </p:cNvPr>
          <p:cNvSpPr txBox="1">
            <a:spLocks/>
          </p:cNvSpPr>
          <p:nvPr/>
        </p:nvSpPr>
        <p:spPr>
          <a:xfrm>
            <a:off x="228600" y="1371600"/>
            <a:ext cx="4267200" cy="183355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q"/>
            </a:pPr>
            <a:endParaRPr lang="en-US" sz="3500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58150117-C5D9-481E-8FEC-C0A168A56458}"/>
              </a:ext>
            </a:extLst>
          </p:cNvPr>
          <p:cNvSpPr txBox="1">
            <a:spLocks/>
          </p:cNvSpPr>
          <p:nvPr/>
        </p:nvSpPr>
        <p:spPr>
          <a:xfrm>
            <a:off x="28731" y="1600200"/>
            <a:ext cx="6172200" cy="261937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685800" indent="-685800">
              <a:buFont typeface="Wingdings" panose="05000000000000000000" pitchFamily="2" charset="2"/>
              <a:buChar char="q"/>
            </a:pPr>
            <a:r>
              <a:rPr lang="en-US" sz="4800" dirty="0"/>
              <a:t>Amendments in section 50CA and section 56(2)(x) but no such consequential amendment in section 50C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B9FCC0E-CEB5-4E85-9DC0-3048B72AA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</p:spTree>
    <p:extLst>
      <p:ext uri="{BB962C8B-B14F-4D97-AF65-F5344CB8AC3E}">
        <p14:creationId xmlns:p14="http://schemas.microsoft.com/office/powerpoint/2010/main" val="1868475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DD610F6-3D38-48C6-8EF0-5600800283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71" r="1" b="1"/>
          <a:stretch/>
        </p:blipFill>
        <p:spPr>
          <a:xfrm>
            <a:off x="4183543" y="10"/>
            <a:ext cx="4960458" cy="3532641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0FEBE56B-6E6C-4870-AE92-D3C78B9A42ED}"/>
              </a:ext>
            </a:extLst>
          </p:cNvPr>
          <p:cNvSpPr txBox="1">
            <a:spLocks/>
          </p:cNvSpPr>
          <p:nvPr/>
        </p:nvSpPr>
        <p:spPr>
          <a:xfrm>
            <a:off x="228600" y="1371600"/>
            <a:ext cx="4267200" cy="183355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q"/>
            </a:pPr>
            <a:endParaRPr lang="en-US" sz="3500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B9C2AA54-E5D9-47B1-B918-01E734B08DFD}"/>
              </a:ext>
            </a:extLst>
          </p:cNvPr>
          <p:cNvSpPr txBox="1">
            <a:spLocks/>
          </p:cNvSpPr>
          <p:nvPr/>
        </p:nvSpPr>
        <p:spPr>
          <a:xfrm>
            <a:off x="228600" y="2209800"/>
            <a:ext cx="4648200" cy="261937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4800" dirty="0"/>
              <a:t>Tax on buy back levels playing fields for Companies, Investors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338D773-E2AA-42FA-A1CA-B0B639817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</p:spTree>
    <p:extLst>
      <p:ext uri="{BB962C8B-B14F-4D97-AF65-F5344CB8AC3E}">
        <p14:creationId xmlns:p14="http://schemas.microsoft.com/office/powerpoint/2010/main" val="3353426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DD610F6-3D38-48C6-8EF0-5600800283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71" r="1" b="1"/>
          <a:stretch/>
        </p:blipFill>
        <p:spPr>
          <a:xfrm>
            <a:off x="4183543" y="10"/>
            <a:ext cx="4960458" cy="3532641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0FEBE56B-6E6C-4870-AE92-D3C78B9A42ED}"/>
              </a:ext>
            </a:extLst>
          </p:cNvPr>
          <p:cNvSpPr txBox="1">
            <a:spLocks/>
          </p:cNvSpPr>
          <p:nvPr/>
        </p:nvSpPr>
        <p:spPr>
          <a:xfrm>
            <a:off x="228600" y="1371600"/>
            <a:ext cx="4267200" cy="183355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q"/>
            </a:pPr>
            <a:endParaRPr lang="en-US" sz="3500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1B079381-E301-4C5C-A9BB-825FBCED31CA}"/>
              </a:ext>
            </a:extLst>
          </p:cNvPr>
          <p:cNvSpPr txBox="1">
            <a:spLocks/>
          </p:cNvSpPr>
          <p:nvPr/>
        </p:nvSpPr>
        <p:spPr>
          <a:xfrm>
            <a:off x="0" y="228600"/>
            <a:ext cx="4648200" cy="22098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857250" indent="-857250">
              <a:buFont typeface="Wingdings" panose="05000000000000000000" pitchFamily="2" charset="2"/>
              <a:buChar char="q"/>
            </a:pPr>
            <a:r>
              <a:rPr lang="en-US" sz="4000" b="1" dirty="0"/>
              <a:t>Affordable Housing and Various Tax Incentives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D561E2F-67BA-40AC-A7A6-71FEAEC17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 PALAK B. PAVAGADHI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0F3DAE-D3F3-4F26-8F9B-D957385737E3}"/>
              </a:ext>
            </a:extLst>
          </p:cNvPr>
          <p:cNvSpPr txBox="1"/>
          <p:nvPr/>
        </p:nvSpPr>
        <p:spPr>
          <a:xfrm>
            <a:off x="609600" y="4876800"/>
            <a:ext cx="3733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b="1" dirty="0"/>
          </a:p>
          <a:p>
            <a:endParaRPr lang="en-IN" b="1" dirty="0"/>
          </a:p>
          <a:p>
            <a:endParaRPr lang="en-IN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/>
              <a:t>Not owning other Residential house on the date of sanction of loan.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8F3BCF-641C-45A2-A5C5-AD8F2DFA5EDC}"/>
              </a:ext>
            </a:extLst>
          </p:cNvPr>
          <p:cNvSpPr txBox="1"/>
          <p:nvPr/>
        </p:nvSpPr>
        <p:spPr>
          <a:xfrm>
            <a:off x="5410200" y="3505200"/>
            <a:ext cx="335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/>
              <a:t>Sec 80IBA : Housing Project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IN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/>
              <a:t>60/90 Square Metre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/>
              <a:t>Stamp Duty &lt; 45 Lakh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85DBD4-1E58-4A86-A47F-498F235DFA5D}"/>
              </a:ext>
            </a:extLst>
          </p:cNvPr>
          <p:cNvSpPr txBox="1"/>
          <p:nvPr/>
        </p:nvSpPr>
        <p:spPr>
          <a:xfrm>
            <a:off x="609600" y="2514600"/>
            <a:ext cx="434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/>
              <a:t>Sec 80EEA : Deduction for the Interest on housing loan Maximum 1.5 lakh</a:t>
            </a:r>
          </a:p>
          <a:p>
            <a:endParaRPr lang="en-IN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C63E13-FEA3-4F8D-953D-A69478CBD5A1}"/>
              </a:ext>
            </a:extLst>
          </p:cNvPr>
          <p:cNvSpPr txBox="1"/>
          <p:nvPr/>
        </p:nvSpPr>
        <p:spPr>
          <a:xfrm>
            <a:off x="609600" y="33528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/>
              <a:t>Loan from </a:t>
            </a:r>
            <a:r>
              <a:rPr lang="en-IN" b="1" dirty="0" err="1"/>
              <a:t>From</a:t>
            </a:r>
            <a:r>
              <a:rPr lang="en-IN" b="1" dirty="0"/>
              <a:t> Financial Institute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7DEF4B-F481-4653-B4FC-635BB547D7F9}"/>
              </a:ext>
            </a:extLst>
          </p:cNvPr>
          <p:cNvSpPr txBox="1"/>
          <p:nvPr/>
        </p:nvSpPr>
        <p:spPr>
          <a:xfrm>
            <a:off x="609600" y="4114800"/>
            <a:ext cx="335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/>
              <a:t>Sanctioned between 1-4-2019 &amp; 31-3-2020</a:t>
            </a:r>
          </a:p>
          <a:p>
            <a:endParaRPr lang="en-IN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B79861-AA40-454E-B8F9-DDC2ACFDC686}"/>
              </a:ext>
            </a:extLst>
          </p:cNvPr>
          <p:cNvSpPr txBox="1"/>
          <p:nvPr/>
        </p:nvSpPr>
        <p:spPr>
          <a:xfrm>
            <a:off x="609600" y="49530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/>
              <a:t> Stamp duty Value &lt; 45 lakh</a:t>
            </a:r>
          </a:p>
        </p:txBody>
      </p:sp>
    </p:spTree>
    <p:extLst>
      <p:ext uri="{BB962C8B-B14F-4D97-AF65-F5344CB8AC3E}">
        <p14:creationId xmlns:p14="http://schemas.microsoft.com/office/powerpoint/2010/main" val="2817425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7" grpId="0"/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DD610F6-3D38-48C6-8EF0-5600800283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71" r="1" b="1"/>
          <a:stretch/>
        </p:blipFill>
        <p:spPr>
          <a:xfrm>
            <a:off x="4183543" y="10"/>
            <a:ext cx="4960458" cy="3532641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0FEBE56B-6E6C-4870-AE92-D3C78B9A42ED}"/>
              </a:ext>
            </a:extLst>
          </p:cNvPr>
          <p:cNvSpPr txBox="1">
            <a:spLocks/>
          </p:cNvSpPr>
          <p:nvPr/>
        </p:nvSpPr>
        <p:spPr>
          <a:xfrm>
            <a:off x="228600" y="1371600"/>
            <a:ext cx="4267200" cy="183355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q"/>
            </a:pPr>
            <a:endParaRPr lang="en-US" sz="3500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1B079381-E301-4C5C-A9BB-825FBCED31CA}"/>
              </a:ext>
            </a:extLst>
          </p:cNvPr>
          <p:cNvSpPr txBox="1">
            <a:spLocks/>
          </p:cNvSpPr>
          <p:nvPr/>
        </p:nvSpPr>
        <p:spPr>
          <a:xfrm>
            <a:off x="0" y="228600"/>
            <a:ext cx="4648200" cy="22098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857250" indent="-857250">
              <a:buFont typeface="Wingdings" panose="05000000000000000000" pitchFamily="2" charset="2"/>
              <a:buChar char="q"/>
            </a:pPr>
            <a:r>
              <a:rPr lang="en-US" sz="4000" b="1" dirty="0"/>
              <a:t>National Pension Scheme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D561E2F-67BA-40AC-A7A6-71FEAEC17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 PALAK B. PAVAGADHI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0F3DAE-D3F3-4F26-8F9B-D957385737E3}"/>
              </a:ext>
            </a:extLst>
          </p:cNvPr>
          <p:cNvSpPr txBox="1"/>
          <p:nvPr/>
        </p:nvSpPr>
        <p:spPr>
          <a:xfrm>
            <a:off x="609600" y="4876800"/>
            <a:ext cx="373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b="1" dirty="0"/>
          </a:p>
          <a:p>
            <a:endParaRPr lang="en-IN" b="1" dirty="0"/>
          </a:p>
          <a:p>
            <a:endParaRPr lang="en-IN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85DBD4-1E58-4A86-A47F-498F235DFA5D}"/>
              </a:ext>
            </a:extLst>
          </p:cNvPr>
          <p:cNvSpPr txBox="1"/>
          <p:nvPr/>
        </p:nvSpPr>
        <p:spPr>
          <a:xfrm>
            <a:off x="609600" y="2514600"/>
            <a:ext cx="4343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/>
              <a:t>Sec 80 CCD : Central Government Employer Contribution eligible for deduction worth Maximum 15 % of Salary</a:t>
            </a:r>
          </a:p>
          <a:p>
            <a:endParaRPr lang="en-IN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7DEF4B-F481-4653-B4FC-635BB547D7F9}"/>
              </a:ext>
            </a:extLst>
          </p:cNvPr>
          <p:cNvSpPr txBox="1"/>
          <p:nvPr/>
        </p:nvSpPr>
        <p:spPr>
          <a:xfrm>
            <a:off x="609600" y="4114800"/>
            <a:ext cx="335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/>
              <a:t>Sec 80 C : Central Government Employee would get Sec 80C for NPS Contribution.</a:t>
            </a:r>
          </a:p>
          <a:p>
            <a:endParaRPr lang="en-IN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B79861-AA40-454E-B8F9-DDC2ACFDC686}"/>
              </a:ext>
            </a:extLst>
          </p:cNvPr>
          <p:cNvSpPr txBox="1"/>
          <p:nvPr/>
        </p:nvSpPr>
        <p:spPr>
          <a:xfrm>
            <a:off x="609600" y="4953000"/>
            <a:ext cx="3352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 lang="en-IN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/>
              <a:t>Sec 10 : Exemption on opting out of NPS would be maximum 60 % of the amount payable to him </a:t>
            </a:r>
          </a:p>
        </p:txBody>
      </p:sp>
    </p:spTree>
    <p:extLst>
      <p:ext uri="{BB962C8B-B14F-4D97-AF65-F5344CB8AC3E}">
        <p14:creationId xmlns:p14="http://schemas.microsoft.com/office/powerpoint/2010/main" val="820304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8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0C5F652-98A7-424E-BE4B-1B4468228453}"/>
              </a:ext>
            </a:extLst>
          </p:cNvPr>
          <p:cNvSpPr txBox="1"/>
          <p:nvPr/>
        </p:nvSpPr>
        <p:spPr>
          <a:xfrm>
            <a:off x="457200" y="2743200"/>
            <a:ext cx="30480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285750" indent="-28575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IN" sz="3600" b="1" dirty="0">
                <a:latin typeface="+mj-lt"/>
                <a:ea typeface="+mj-ea"/>
                <a:cs typeface="+mj-cs"/>
              </a:rPr>
              <a:t>    GIFT</a:t>
            </a:r>
          </a:p>
          <a:p>
            <a:pPr marL="685800" indent="-685800" algn="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sz="3500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D610F6-3D38-48C6-8EF0-5600800283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71" r="1" b="1"/>
          <a:stretch/>
        </p:blipFill>
        <p:spPr>
          <a:xfrm>
            <a:off x="4183543" y="10"/>
            <a:ext cx="4960458" cy="3532641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14E57E-84AA-4382-91AA-510FCE026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7074774-312E-4AE7-8B59-380C44A8BB56}"/>
              </a:ext>
            </a:extLst>
          </p:cNvPr>
          <p:cNvSpPr/>
          <p:nvPr/>
        </p:nvSpPr>
        <p:spPr>
          <a:xfrm>
            <a:off x="6019800" y="3657600"/>
            <a:ext cx="2819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/>
              <a:t>What about transfer outside India by Resident to NR 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6B18FC-2B33-4B35-BC0D-AE711DEAF938}"/>
              </a:ext>
            </a:extLst>
          </p:cNvPr>
          <p:cNvSpPr txBox="1"/>
          <p:nvPr/>
        </p:nvSpPr>
        <p:spPr>
          <a:xfrm>
            <a:off x="-609600" y="304800"/>
            <a:ext cx="5257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85900" lvl="2" indent="-571500">
              <a:buFont typeface="Wingdings" panose="05000000000000000000" pitchFamily="2" charset="2"/>
              <a:buChar char="q"/>
            </a:pPr>
            <a:r>
              <a:rPr lang="en-IN" sz="3600" b="1" dirty="0">
                <a:latin typeface="+mj-lt"/>
                <a:ea typeface="+mj-ea"/>
                <a:cs typeface="+mj-cs"/>
              </a:rPr>
              <a:t>Sec 9, Sec 2(24)(</a:t>
            </a:r>
            <a:r>
              <a:rPr lang="en-IN" sz="3600" b="1" dirty="0" err="1">
                <a:latin typeface="+mj-lt"/>
                <a:ea typeface="+mj-ea"/>
                <a:cs typeface="+mj-cs"/>
              </a:rPr>
              <a:t>xviia</a:t>
            </a:r>
            <a:r>
              <a:rPr lang="en-IN" sz="3600" b="1" dirty="0">
                <a:latin typeface="+mj-lt"/>
                <a:ea typeface="+mj-ea"/>
                <a:cs typeface="+mj-cs"/>
              </a:rPr>
              <a:t>) &amp; Sec 56.</a:t>
            </a:r>
            <a:endParaRPr lang="en-IN" dirty="0"/>
          </a:p>
          <a:p>
            <a:endParaRPr lang="en-IN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0EAB6A-4715-48E9-BEA1-9E54FE96E7C2}"/>
              </a:ext>
            </a:extLst>
          </p:cNvPr>
          <p:cNvSpPr txBox="1"/>
          <p:nvPr/>
        </p:nvSpPr>
        <p:spPr>
          <a:xfrm>
            <a:off x="533400" y="3593068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>
                <a:solidFill>
                  <a:schemeClr val="accent2">
                    <a:lumMod val="50000"/>
                  </a:schemeClr>
                </a:solidFill>
              </a:rPr>
              <a:t> Transferor Resident in India</a:t>
            </a:r>
          </a:p>
          <a:p>
            <a:endParaRPr lang="en-IN" sz="36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E7129E-19A5-4827-B045-BE2656856E9E}"/>
              </a:ext>
            </a:extLst>
          </p:cNvPr>
          <p:cNvSpPr txBox="1"/>
          <p:nvPr/>
        </p:nvSpPr>
        <p:spPr>
          <a:xfrm>
            <a:off x="533400" y="4126468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>
                <a:solidFill>
                  <a:schemeClr val="accent2">
                    <a:lumMod val="50000"/>
                  </a:schemeClr>
                </a:solidFill>
              </a:rPr>
              <a:t> To a person outside India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907E6C0-DEA8-4FE2-B22C-414441496F86}"/>
              </a:ext>
            </a:extLst>
          </p:cNvPr>
          <p:cNvSpPr txBox="1"/>
          <p:nvPr/>
        </p:nvSpPr>
        <p:spPr>
          <a:xfrm>
            <a:off x="533400" y="4583668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>
                <a:solidFill>
                  <a:schemeClr val="accent2">
                    <a:lumMod val="50000"/>
                  </a:schemeClr>
                </a:solidFill>
              </a:rPr>
              <a:t>Sum of Money paid or Any Property Situated in India Transferred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7CF677F-9981-41FB-B96A-C76538B9F425}"/>
              </a:ext>
            </a:extLst>
          </p:cNvPr>
          <p:cNvSpPr txBox="1"/>
          <p:nvPr/>
        </p:nvSpPr>
        <p:spPr>
          <a:xfrm>
            <a:off x="533400" y="5269468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>
                <a:solidFill>
                  <a:schemeClr val="accent2">
                    <a:lumMod val="50000"/>
                  </a:schemeClr>
                </a:solidFill>
              </a:rPr>
              <a:t>WEF 5</a:t>
            </a:r>
            <a:r>
              <a:rPr lang="en-IN" b="1" baseline="30000" dirty="0">
                <a:solidFill>
                  <a:schemeClr val="accent2">
                    <a:lumMod val="50000"/>
                  </a:schemeClr>
                </a:solidFill>
              </a:rPr>
              <a:t>th</a:t>
            </a:r>
            <a:r>
              <a:rPr lang="en-IN" b="1" dirty="0">
                <a:solidFill>
                  <a:schemeClr val="accent2">
                    <a:lumMod val="50000"/>
                  </a:schemeClr>
                </a:solidFill>
              </a:rPr>
              <a:t> July 2019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8ECD97-6B90-4157-ACFB-6697837D9488}"/>
              </a:ext>
            </a:extLst>
          </p:cNvPr>
          <p:cNvSpPr txBox="1"/>
          <p:nvPr/>
        </p:nvSpPr>
        <p:spPr>
          <a:xfrm>
            <a:off x="533400" y="5802868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>
                <a:solidFill>
                  <a:schemeClr val="accent2">
                    <a:lumMod val="50000"/>
                  </a:schemeClr>
                </a:solidFill>
              </a:rPr>
              <a:t> Subject to Exemption u/s. 56(2)(x) &amp; Tax  treaty</a:t>
            </a:r>
          </a:p>
        </p:txBody>
      </p:sp>
    </p:spTree>
    <p:extLst>
      <p:ext uri="{BB962C8B-B14F-4D97-AF65-F5344CB8AC3E}">
        <p14:creationId xmlns:p14="http://schemas.microsoft.com/office/powerpoint/2010/main" val="4224595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10" grpId="0"/>
      <p:bldP spid="14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0C5F652-98A7-424E-BE4B-1B4468228453}"/>
              </a:ext>
            </a:extLst>
          </p:cNvPr>
          <p:cNvSpPr txBox="1"/>
          <p:nvPr/>
        </p:nvSpPr>
        <p:spPr>
          <a:xfrm>
            <a:off x="-990600" y="-609600"/>
            <a:ext cx="5596328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485900" lvl="2" indent="-5715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IN" sz="3600" b="1" dirty="0">
                <a:latin typeface="+mj-lt"/>
                <a:ea typeface="+mj-ea"/>
                <a:cs typeface="+mj-cs"/>
              </a:rPr>
              <a:t>INCENTIVES TO IFSC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D610F6-3D38-48C6-8EF0-5600800283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71" r="1" b="1"/>
          <a:stretch/>
        </p:blipFill>
        <p:spPr>
          <a:xfrm>
            <a:off x="4176047" y="0"/>
            <a:ext cx="4960458" cy="3532641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14E57E-84AA-4382-91AA-510FCE026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 PALAK B. PAVAGADHI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C44A0B-B761-4883-9D7D-B2C3D5A4625A}"/>
              </a:ext>
            </a:extLst>
          </p:cNvPr>
          <p:cNvSpPr txBox="1"/>
          <p:nvPr/>
        </p:nvSpPr>
        <p:spPr>
          <a:xfrm>
            <a:off x="381000" y="4310950"/>
            <a:ext cx="3733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IN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 Sec 80LA 100 % for 10 Consecutive years/15 years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C91D6F-4365-42F0-913C-9D7728F2192E}"/>
              </a:ext>
            </a:extLst>
          </p:cNvPr>
          <p:cNvSpPr txBox="1"/>
          <p:nvPr/>
        </p:nvSpPr>
        <p:spPr>
          <a:xfrm>
            <a:off x="5334000" y="3962400"/>
            <a:ext cx="36576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Sec 115A </a:t>
            </a:r>
            <a:r>
              <a:rPr lang="en-IN" sz="2000" b="1" dirty="0" err="1">
                <a:solidFill>
                  <a:schemeClr val="accent2">
                    <a:lumMod val="50000"/>
                  </a:schemeClr>
                </a:solidFill>
              </a:rPr>
              <a:t>Dedu</a:t>
            </a: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 u/s. 80LA Allowed</a:t>
            </a:r>
          </a:p>
          <a:p>
            <a:endParaRPr lang="en-IN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F7637A-7E55-4B5D-B9BB-0ACE96AE6AC4}"/>
              </a:ext>
            </a:extLst>
          </p:cNvPr>
          <p:cNvSpPr txBox="1"/>
          <p:nvPr/>
        </p:nvSpPr>
        <p:spPr>
          <a:xfrm>
            <a:off x="381000" y="18288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>
                <a:solidFill>
                  <a:schemeClr val="accent2">
                    <a:lumMod val="50000"/>
                  </a:schemeClr>
                </a:solidFill>
              </a:rPr>
              <a:t> Sec 47 No Transfer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CE8081-84EC-414D-BC93-22094AD452B6}"/>
              </a:ext>
            </a:extLst>
          </p:cNvPr>
          <p:cNvSpPr txBox="1"/>
          <p:nvPr/>
        </p:nvSpPr>
        <p:spPr>
          <a:xfrm>
            <a:off x="381000" y="2514600"/>
            <a:ext cx="365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>
                <a:solidFill>
                  <a:schemeClr val="accent2">
                    <a:lumMod val="50000"/>
                  </a:schemeClr>
                </a:solidFill>
              </a:rPr>
              <a:t> Sec 10 Interest to NR by unit in IFSC for Money borrowed on or after 1-9-2019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577638-ADE8-48EB-B495-68EC37B0D0DD}"/>
              </a:ext>
            </a:extLst>
          </p:cNvPr>
          <p:cNvSpPr txBox="1"/>
          <p:nvPr/>
        </p:nvSpPr>
        <p:spPr>
          <a:xfrm>
            <a:off x="381000" y="3505200"/>
            <a:ext cx="365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dirty="0">
                <a:solidFill>
                  <a:schemeClr val="accent2">
                    <a:lumMod val="50000"/>
                  </a:schemeClr>
                </a:solidFill>
              </a:rPr>
              <a:t> Sec 115-O Any distribution from the profit from operations on or after 1-4-2017</a:t>
            </a:r>
          </a:p>
          <a:p>
            <a:endParaRPr lang="en-IN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FF83FA-2D20-4AFB-BF8C-BB220E6E7D61}"/>
              </a:ext>
            </a:extLst>
          </p:cNvPr>
          <p:cNvSpPr txBox="1"/>
          <p:nvPr/>
        </p:nvSpPr>
        <p:spPr>
          <a:xfrm>
            <a:off x="381000" y="46482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>
                <a:solidFill>
                  <a:schemeClr val="accent2">
                    <a:lumMod val="50000"/>
                  </a:schemeClr>
                </a:solidFill>
              </a:rPr>
              <a:t> Sec 115-R Any Distribution by MF in IFSC to All NR Unit </a:t>
            </a:r>
            <a:r>
              <a:rPr lang="en-IN" b="1" dirty="0" err="1">
                <a:solidFill>
                  <a:schemeClr val="accent2">
                    <a:lumMod val="50000"/>
                  </a:schemeClr>
                </a:solidFill>
              </a:rPr>
              <a:t>hoders</a:t>
            </a:r>
            <a:r>
              <a:rPr lang="en-IN" b="1" dirty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68028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3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1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0C5F652-98A7-424E-BE4B-1B4468228453}"/>
              </a:ext>
            </a:extLst>
          </p:cNvPr>
          <p:cNvSpPr txBox="1"/>
          <p:nvPr/>
        </p:nvSpPr>
        <p:spPr>
          <a:xfrm>
            <a:off x="-1295400" y="-304800"/>
            <a:ext cx="6400800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943100" lvl="3" indent="-5715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IN" sz="3000" b="1" dirty="0">
                <a:latin typeface="+mj-lt"/>
                <a:ea typeface="+mj-ea"/>
                <a:cs typeface="+mj-cs"/>
              </a:rPr>
              <a:t>START UPS INCENTIVES</a:t>
            </a:r>
          </a:p>
          <a:p>
            <a:pPr marL="685800" indent="-685800" algn="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sz="3000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D610F6-3D38-48C6-8EF0-5600800283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71" r="1" b="1"/>
          <a:stretch/>
        </p:blipFill>
        <p:spPr>
          <a:xfrm>
            <a:off x="4183543" y="10"/>
            <a:ext cx="4960458" cy="3532641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14E57E-84AA-4382-91AA-510FCE026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C44A0B-B761-4883-9D7D-B2C3D5A4625A}"/>
              </a:ext>
            </a:extLst>
          </p:cNvPr>
          <p:cNvSpPr txBox="1"/>
          <p:nvPr/>
        </p:nvSpPr>
        <p:spPr>
          <a:xfrm>
            <a:off x="457200" y="4876800"/>
            <a:ext cx="8991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Sec 79 NCLT</a:t>
            </a:r>
          </a:p>
          <a:p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NCLT Suspended BOD</a:t>
            </a:r>
          </a:p>
          <a:p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Change in Share holding due </a:t>
            </a:r>
          </a:p>
          <a:p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Resolution approved by NCLT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C91D6F-4365-42F0-913C-9D7728F2192E}"/>
              </a:ext>
            </a:extLst>
          </p:cNvPr>
          <p:cNvSpPr txBox="1"/>
          <p:nvPr/>
        </p:nvSpPr>
        <p:spPr>
          <a:xfrm>
            <a:off x="5181600" y="3581400"/>
            <a:ext cx="3657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Sec 54GB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House sale date Extended </a:t>
            </a:r>
            <a:r>
              <a:rPr lang="en-IN" sz="2000" b="1" dirty="0" err="1">
                <a:solidFill>
                  <a:schemeClr val="accent2">
                    <a:lumMod val="50000"/>
                  </a:schemeClr>
                </a:solidFill>
              </a:rPr>
              <a:t>upto</a:t>
            </a: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 31-3-2021</a:t>
            </a:r>
          </a:p>
          <a:p>
            <a:endParaRPr lang="en-IN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Voting 25% </a:t>
            </a:r>
            <a:r>
              <a:rPr lang="en-IN" sz="2000" b="1" dirty="0" err="1">
                <a:solidFill>
                  <a:schemeClr val="accent2">
                    <a:lumMod val="50000"/>
                  </a:schemeClr>
                </a:solidFill>
              </a:rPr>
              <a:t>inplace</a:t>
            </a: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 of 50%</a:t>
            </a:r>
          </a:p>
          <a:p>
            <a:endParaRPr lang="en-IN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Computer &amp; Software Lock in 3 years</a:t>
            </a:r>
          </a:p>
          <a:p>
            <a:endParaRPr lang="en-IN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1308D9-C65D-48A4-B558-58EFF99F8027}"/>
              </a:ext>
            </a:extLst>
          </p:cNvPr>
          <p:cNvSpPr txBox="1"/>
          <p:nvPr/>
        </p:nvSpPr>
        <p:spPr>
          <a:xfrm>
            <a:off x="457200" y="13716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>
                <a:solidFill>
                  <a:schemeClr val="accent2">
                    <a:lumMod val="50000"/>
                  </a:schemeClr>
                </a:solidFill>
              </a:rPr>
              <a:t>Sec 79(a) : 51 % Beneficial Ownership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B68A3C-624C-46C1-AA74-89A8C57C60FA}"/>
              </a:ext>
            </a:extLst>
          </p:cNvPr>
          <p:cNvSpPr txBox="1"/>
          <p:nvPr/>
        </p:nvSpPr>
        <p:spPr>
          <a:xfrm>
            <a:off x="381000" y="2133600"/>
            <a:ext cx="3276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>
                <a:solidFill>
                  <a:schemeClr val="accent2">
                    <a:lumMod val="50000"/>
                  </a:schemeClr>
                </a:solidFill>
              </a:rPr>
              <a:t>Sec 79(b) : All the Shareholders subject to such loss is incurred during the period of 7 years beginning from the PY of incorporation of the Company.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3C8746-84F1-4D18-9740-8D40A1B4EC26}"/>
              </a:ext>
            </a:extLst>
          </p:cNvPr>
          <p:cNvSpPr txBox="1"/>
          <p:nvPr/>
        </p:nvSpPr>
        <p:spPr>
          <a:xfrm>
            <a:off x="381000" y="3886200"/>
            <a:ext cx="327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>
                <a:solidFill>
                  <a:schemeClr val="accent2">
                    <a:lumMod val="50000"/>
                  </a:schemeClr>
                </a:solidFill>
              </a:rPr>
              <a:t>Eligible Start up can fulfil any one of the above two conditions.</a:t>
            </a:r>
          </a:p>
          <a:p>
            <a:endParaRPr lang="en-IN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221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0C5F652-98A7-424E-BE4B-1B4468228453}"/>
              </a:ext>
            </a:extLst>
          </p:cNvPr>
          <p:cNvSpPr txBox="1"/>
          <p:nvPr/>
        </p:nvSpPr>
        <p:spPr>
          <a:xfrm>
            <a:off x="-1447800" y="-609600"/>
            <a:ext cx="5105400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943100" lvl="3" indent="-5715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IN" sz="3000" b="1" dirty="0">
                <a:latin typeface="+mj-lt"/>
                <a:ea typeface="+mj-ea"/>
                <a:cs typeface="+mj-cs"/>
              </a:rPr>
              <a:t>TRANSFER PRICING &amp; APA</a:t>
            </a:r>
          </a:p>
          <a:p>
            <a:pPr marL="685800" indent="-685800" algn="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sz="3000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D610F6-3D38-48C6-8EF0-5600800283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71" r="1" b="1"/>
          <a:stretch/>
        </p:blipFill>
        <p:spPr>
          <a:xfrm>
            <a:off x="4183543" y="10"/>
            <a:ext cx="4960458" cy="3532641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14E57E-84AA-4382-91AA-510FCE026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C44A0B-B761-4883-9D7D-B2C3D5A4625A}"/>
              </a:ext>
            </a:extLst>
          </p:cNvPr>
          <p:cNvSpPr txBox="1"/>
          <p:nvPr/>
        </p:nvSpPr>
        <p:spPr>
          <a:xfrm>
            <a:off x="381000" y="4038600"/>
            <a:ext cx="3886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 Sec 92CE : Secondary Adjustments </a:t>
            </a:r>
          </a:p>
          <a:p>
            <a:endParaRPr lang="en-IN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3626B0-46B3-4590-9F36-F3549A387BCA}"/>
              </a:ext>
            </a:extLst>
          </p:cNvPr>
          <p:cNvSpPr txBox="1"/>
          <p:nvPr/>
        </p:nvSpPr>
        <p:spPr>
          <a:xfrm>
            <a:off x="381000" y="1371600"/>
            <a:ext cx="4038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>
                <a:solidFill>
                  <a:schemeClr val="accent2">
                    <a:lumMod val="50000"/>
                  </a:schemeClr>
                </a:solidFill>
              </a:rPr>
              <a:t> Sec 92D: Constituent Entity of International Group shall maintain the documents and file the forms even if no international transaction</a:t>
            </a:r>
          </a:p>
          <a:p>
            <a:endParaRPr lang="en-IN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46FCDA-9564-44D6-A824-74858AE2BF63}"/>
              </a:ext>
            </a:extLst>
          </p:cNvPr>
          <p:cNvSpPr txBox="1"/>
          <p:nvPr/>
        </p:nvSpPr>
        <p:spPr>
          <a:xfrm>
            <a:off x="381000" y="2819400"/>
            <a:ext cx="373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>
                <a:solidFill>
                  <a:schemeClr val="accent2">
                    <a:lumMod val="50000"/>
                  </a:schemeClr>
                </a:solidFill>
              </a:rPr>
              <a:t> Sec 92CC : APA and modified return filled, the AO shall reassess for giving effect of APA</a:t>
            </a:r>
          </a:p>
          <a:p>
            <a:endParaRPr lang="en-IN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073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0C5F652-98A7-424E-BE4B-1B4468228453}"/>
              </a:ext>
            </a:extLst>
          </p:cNvPr>
          <p:cNvSpPr txBox="1"/>
          <p:nvPr/>
        </p:nvSpPr>
        <p:spPr>
          <a:xfrm>
            <a:off x="-1219200" y="-609600"/>
            <a:ext cx="5638800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943100" lvl="3" indent="-5715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IN" sz="3000" b="1" dirty="0">
                <a:latin typeface="+mj-lt"/>
                <a:ea typeface="+mj-ea"/>
                <a:cs typeface="+mj-cs"/>
              </a:rPr>
              <a:t>ALTERNATE INVESTMENT FUNDS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D610F6-3D38-48C6-8EF0-5600800283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71" r="1" b="1"/>
          <a:stretch/>
        </p:blipFill>
        <p:spPr>
          <a:xfrm>
            <a:off x="4183543" y="10"/>
            <a:ext cx="4960458" cy="3532641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14E57E-84AA-4382-91AA-510FCE026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48000" y="6400800"/>
            <a:ext cx="3086100" cy="288925"/>
          </a:xfrm>
        </p:spPr>
        <p:txBody>
          <a:bodyPr/>
          <a:lstStyle/>
          <a:p>
            <a:r>
              <a:rPr lang="en-US"/>
              <a:t>CA PALAK B. PAVAGADHI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C44A0B-B761-4883-9D7D-B2C3D5A4625A}"/>
              </a:ext>
            </a:extLst>
          </p:cNvPr>
          <p:cNvSpPr txBox="1"/>
          <p:nvPr/>
        </p:nvSpPr>
        <p:spPr>
          <a:xfrm>
            <a:off x="457200" y="1371600"/>
            <a:ext cx="3886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Sec 56(2)(</a:t>
            </a:r>
            <a:r>
              <a:rPr lang="en-IN" sz="2000" b="1" dirty="0" err="1">
                <a:solidFill>
                  <a:schemeClr val="accent2">
                    <a:lumMod val="50000"/>
                  </a:schemeClr>
                </a:solidFill>
              </a:rPr>
              <a:t>viib</a:t>
            </a: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Exceptions were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VCU from VCC/VCF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N" sz="2000" b="1" dirty="0" err="1">
                <a:solidFill>
                  <a:schemeClr val="accent2">
                    <a:lumMod val="50000"/>
                  </a:schemeClr>
                </a:solidFill>
              </a:rPr>
              <a:t>Recd</a:t>
            </a: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 from AIF I</a:t>
            </a:r>
          </a:p>
          <a:p>
            <a:pPr lvl="1"/>
            <a:endParaRPr lang="en-IN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000" b="1" dirty="0"/>
              <a:t>Exception inserted</a:t>
            </a:r>
          </a:p>
          <a:p>
            <a:r>
              <a:rPr lang="en-IN" sz="2000" b="1" dirty="0"/>
              <a:t>	</a:t>
            </a:r>
            <a:r>
              <a:rPr lang="en-IN" sz="2000" b="1" dirty="0" err="1"/>
              <a:t>Recd</a:t>
            </a:r>
            <a:r>
              <a:rPr lang="en-IN" sz="2000" b="1" dirty="0"/>
              <a:t> from AIF II</a:t>
            </a:r>
          </a:p>
          <a:p>
            <a:pPr lvl="1"/>
            <a:endParaRPr lang="en-IN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endParaRPr lang="en-IN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C91D6F-4365-42F0-913C-9D7728F2192E}"/>
              </a:ext>
            </a:extLst>
          </p:cNvPr>
          <p:cNvSpPr txBox="1"/>
          <p:nvPr/>
        </p:nvSpPr>
        <p:spPr>
          <a:xfrm>
            <a:off x="5334000" y="3962400"/>
            <a:ext cx="36576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Sec 115UA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b="1" dirty="0" err="1">
                <a:solidFill>
                  <a:schemeClr val="accent2">
                    <a:lumMod val="50000"/>
                  </a:schemeClr>
                </a:solidFill>
              </a:rPr>
              <a:t>Busi</a:t>
            </a: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 Loss AIF Can Set off.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Other Loss Ignored for Pass through if Units held for less than 12 months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Other Loss on 31-3-2019 belongs to unit holders,</a:t>
            </a:r>
          </a:p>
          <a:p>
            <a:endParaRPr lang="en-IN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F49D9C-8A5E-455B-98E4-C44F85F5853B}"/>
              </a:ext>
            </a:extLst>
          </p:cNvPr>
          <p:cNvSpPr txBox="1"/>
          <p:nvPr/>
        </p:nvSpPr>
        <p:spPr>
          <a:xfrm>
            <a:off x="381000" y="4191000"/>
            <a:ext cx="3962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Sec 56(2)(</a:t>
            </a:r>
            <a:r>
              <a:rPr lang="en-IN" sz="2000" b="1" dirty="0" err="1">
                <a:solidFill>
                  <a:schemeClr val="accent2">
                    <a:lumMod val="50000"/>
                  </a:schemeClr>
                </a:solidFill>
              </a:rPr>
              <a:t>viib</a:t>
            </a: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Exception can be recipient notified Co by Central Govt.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If conditions mentioned by CG is violated, then the taxability will be in the PY of violation of condition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000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01664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0C5F652-98A7-424E-BE4B-1B4468228453}"/>
              </a:ext>
            </a:extLst>
          </p:cNvPr>
          <p:cNvSpPr txBox="1"/>
          <p:nvPr/>
        </p:nvSpPr>
        <p:spPr>
          <a:xfrm>
            <a:off x="-3124200" y="-152400"/>
            <a:ext cx="5269396" cy="13030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indent="-457200" algn="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TAX RATES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D610F6-3D38-48C6-8EF0-5600800283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71" r="1" b="1"/>
          <a:stretch/>
        </p:blipFill>
        <p:spPr>
          <a:xfrm>
            <a:off x="4183543" y="10"/>
            <a:ext cx="4960458" cy="3532641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A87643D-7BB0-4D11-BDEE-668857CD5E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9752761"/>
              </p:ext>
            </p:extLst>
          </p:nvPr>
        </p:nvGraphicFramePr>
        <p:xfrm>
          <a:off x="152400" y="1905000"/>
          <a:ext cx="4724400" cy="1752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44090">
                  <a:extLst>
                    <a:ext uri="{9D8B030D-6E8A-4147-A177-3AD203B41FA5}">
                      <a16:colId xmlns:a16="http://schemas.microsoft.com/office/drawing/2014/main" val="3427423133"/>
                    </a:ext>
                  </a:extLst>
                </a:gridCol>
                <a:gridCol w="1240155">
                  <a:extLst>
                    <a:ext uri="{9D8B030D-6E8A-4147-A177-3AD203B41FA5}">
                      <a16:colId xmlns:a16="http://schemas.microsoft.com/office/drawing/2014/main" val="2555004644"/>
                    </a:ext>
                  </a:extLst>
                </a:gridCol>
                <a:gridCol w="1240155">
                  <a:extLst>
                    <a:ext uri="{9D8B030D-6E8A-4147-A177-3AD203B41FA5}">
                      <a16:colId xmlns:a16="http://schemas.microsoft.com/office/drawing/2014/main" val="15249458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TURNOVER (Rs.)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EXISTING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PROPOSED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70662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 err="1"/>
                        <a:t>Upto</a:t>
                      </a:r>
                      <a:r>
                        <a:rPr lang="en-IN" dirty="0"/>
                        <a:t> Rs. 250 crores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25%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25%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3720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250 crores  to 400 crores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30%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25%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8172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Above 400 crores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30%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30%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4014065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E066FC3-4BEF-49F8-956F-819CDC95C5E9}"/>
              </a:ext>
            </a:extLst>
          </p:cNvPr>
          <p:cNvSpPr txBox="1"/>
          <p:nvPr/>
        </p:nvSpPr>
        <p:spPr>
          <a:xfrm>
            <a:off x="228600" y="9144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b="1" dirty="0"/>
              <a:t>In case of Company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A1888B-E0FD-4B06-8CFA-4F945ED5977B}"/>
              </a:ext>
            </a:extLst>
          </p:cNvPr>
          <p:cNvSpPr txBox="1"/>
          <p:nvPr/>
        </p:nvSpPr>
        <p:spPr>
          <a:xfrm>
            <a:off x="152400" y="3962400"/>
            <a:ext cx="579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IN" sz="2000" b="1" dirty="0"/>
              <a:t>REBATE U/S 87A (In case of Individual (R) 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82C094-B315-43FD-B2B0-884C871E6A26}"/>
              </a:ext>
            </a:extLst>
          </p:cNvPr>
          <p:cNvSpPr txBox="1"/>
          <p:nvPr/>
        </p:nvSpPr>
        <p:spPr>
          <a:xfrm>
            <a:off x="609600" y="5257800"/>
            <a:ext cx="2590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/>
              <a:t>If taxable income &lt;= 350,000</a:t>
            </a:r>
          </a:p>
          <a:p>
            <a:endParaRPr lang="en-IN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/>
              <a:t>Rebate – Rs. 2,500</a:t>
            </a:r>
          </a:p>
          <a:p>
            <a:endParaRPr lang="en-IN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51D061-76FE-4006-B06A-D5EF7008D661}"/>
              </a:ext>
            </a:extLst>
          </p:cNvPr>
          <p:cNvSpPr txBox="1"/>
          <p:nvPr/>
        </p:nvSpPr>
        <p:spPr>
          <a:xfrm>
            <a:off x="5486400" y="5181600"/>
            <a:ext cx="2590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/>
              <a:t>If taxable income &lt;= 500,000</a:t>
            </a:r>
          </a:p>
          <a:p>
            <a:endParaRPr lang="en-IN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/>
              <a:t>Rebate  - Rs. 12,500</a:t>
            </a:r>
          </a:p>
          <a:p>
            <a:endParaRPr lang="en-IN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0F4B3DA-ED85-42D6-8842-643397D4C31D}"/>
              </a:ext>
            </a:extLst>
          </p:cNvPr>
          <p:cNvSpPr txBox="1"/>
          <p:nvPr/>
        </p:nvSpPr>
        <p:spPr>
          <a:xfrm>
            <a:off x="685800" y="4495800"/>
            <a:ext cx="2667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sz="2200" dirty="0"/>
              <a:t>Existing Scenario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91DE3B2-2714-4A4B-BBA8-AF045EB14BAF}"/>
              </a:ext>
            </a:extLst>
          </p:cNvPr>
          <p:cNvSpPr txBox="1"/>
          <p:nvPr/>
        </p:nvSpPr>
        <p:spPr>
          <a:xfrm>
            <a:off x="5410200" y="4495800"/>
            <a:ext cx="2895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IN" sz="2200" dirty="0"/>
              <a:t>Proposed Scenario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N" sz="22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915D95-40CD-4AA8-94B4-18A488547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</p:spTree>
    <p:extLst>
      <p:ext uri="{BB962C8B-B14F-4D97-AF65-F5344CB8AC3E}">
        <p14:creationId xmlns:p14="http://schemas.microsoft.com/office/powerpoint/2010/main" val="3602781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9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0C5F652-98A7-424E-BE4B-1B4468228453}"/>
              </a:ext>
            </a:extLst>
          </p:cNvPr>
          <p:cNvSpPr txBox="1"/>
          <p:nvPr/>
        </p:nvSpPr>
        <p:spPr>
          <a:xfrm>
            <a:off x="-2743200" y="-990600"/>
            <a:ext cx="6553200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3314700" lvl="6" indent="-5715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IN" sz="2500" b="1" dirty="0">
                <a:latin typeface="+mj-lt"/>
                <a:ea typeface="+mj-ea"/>
                <a:cs typeface="+mj-cs"/>
              </a:rPr>
              <a:t>PROCEDURAL ASPECTS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D610F6-3D38-48C6-8EF0-5600800283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71" r="1" b="1"/>
          <a:stretch/>
        </p:blipFill>
        <p:spPr>
          <a:xfrm>
            <a:off x="4183543" y="10"/>
            <a:ext cx="4960458" cy="3532641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14E57E-84AA-4382-91AA-510FCE026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48000" y="6400800"/>
            <a:ext cx="3086100" cy="288925"/>
          </a:xfrm>
        </p:spPr>
        <p:txBody>
          <a:bodyPr/>
          <a:lstStyle/>
          <a:p>
            <a:r>
              <a:rPr lang="en-US"/>
              <a:t>CA PALAK B. PAVAGADHI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C44A0B-B761-4883-9D7D-B2C3D5A4625A}"/>
              </a:ext>
            </a:extLst>
          </p:cNvPr>
          <p:cNvSpPr txBox="1"/>
          <p:nvPr/>
        </p:nvSpPr>
        <p:spPr>
          <a:xfrm>
            <a:off x="228600" y="1752600"/>
            <a:ext cx="42672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IN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Sec 276CC : Prosecution for non filling of ITR if :-</a:t>
            </a:r>
          </a:p>
          <a:p>
            <a:endParaRPr lang="en-IN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Net Tax after credit of TDS/TCS/Self Assessment Tax</a:t>
            </a:r>
          </a:p>
          <a:p>
            <a:pPr lvl="1"/>
            <a:endParaRPr lang="en-IN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Exceeds 10000 &amp; not 3000</a:t>
            </a:r>
          </a:p>
          <a:p>
            <a:pPr lvl="1"/>
            <a:endParaRPr lang="en-IN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endParaRPr lang="en-IN" sz="2000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en-IN" sz="2000" b="1" dirty="0"/>
          </a:p>
          <a:p>
            <a:pPr lvl="1"/>
            <a:endParaRPr lang="en-IN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endParaRPr lang="en-IN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C91D6F-4365-42F0-913C-9D7728F2192E}"/>
              </a:ext>
            </a:extLst>
          </p:cNvPr>
          <p:cNvSpPr txBox="1"/>
          <p:nvPr/>
        </p:nvSpPr>
        <p:spPr>
          <a:xfrm>
            <a:off x="4724400" y="3429000"/>
            <a:ext cx="36576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Sec 239 : Every claim of refund has to be made by filling the ITR and not by filling prescribed form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000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en-IN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F49D9C-8A5E-455B-98E4-C44F85F5853B}"/>
              </a:ext>
            </a:extLst>
          </p:cNvPr>
          <p:cNvSpPr txBox="1"/>
          <p:nvPr/>
        </p:nvSpPr>
        <p:spPr>
          <a:xfrm>
            <a:off x="381000" y="4800600"/>
            <a:ext cx="39624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Sec 228A : For Tax Recovery as per the treaty, even if the details are not available the country in which the person is resident would give the assistance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000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en-IN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810EE2-88C5-4E40-A0F7-3FDFA196CB39}"/>
              </a:ext>
            </a:extLst>
          </p:cNvPr>
          <p:cNvSpPr txBox="1"/>
          <p:nvPr/>
        </p:nvSpPr>
        <p:spPr>
          <a:xfrm>
            <a:off x="304800" y="914400"/>
            <a:ext cx="36576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 Sec 270A : Reassessment where return of income is filled to be suitably amended</a:t>
            </a:r>
          </a:p>
          <a:p>
            <a:endParaRPr lang="en-IN" sz="2000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70726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  <p:bldP spid="10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0C5F652-98A7-424E-BE4B-1B4468228453}"/>
              </a:ext>
            </a:extLst>
          </p:cNvPr>
          <p:cNvSpPr txBox="1"/>
          <p:nvPr/>
        </p:nvSpPr>
        <p:spPr>
          <a:xfrm>
            <a:off x="-990600" y="-457200"/>
            <a:ext cx="3886200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485900" lvl="2" indent="-5715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IN" sz="2500" b="1" dirty="0">
                <a:latin typeface="+mj-lt"/>
                <a:ea typeface="+mj-ea"/>
                <a:cs typeface="+mj-cs"/>
              </a:rPr>
              <a:t>ITR FILLING AND PAN/AADHAR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D610F6-3D38-48C6-8EF0-5600800283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71" r="1" b="1"/>
          <a:stretch/>
        </p:blipFill>
        <p:spPr>
          <a:xfrm>
            <a:off x="4183543" y="10"/>
            <a:ext cx="4960458" cy="3532641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14E57E-84AA-4382-91AA-510FCE026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48000" y="6400800"/>
            <a:ext cx="3086100" cy="288925"/>
          </a:xfrm>
        </p:spPr>
        <p:txBody>
          <a:bodyPr/>
          <a:lstStyle/>
          <a:p>
            <a:r>
              <a:rPr lang="en-US"/>
              <a:t>CA PALAK B. PAVAGADHI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C44A0B-B761-4883-9D7D-B2C3D5A4625A}"/>
              </a:ext>
            </a:extLst>
          </p:cNvPr>
          <p:cNvSpPr txBox="1"/>
          <p:nvPr/>
        </p:nvSpPr>
        <p:spPr>
          <a:xfrm>
            <a:off x="228600" y="5181600"/>
            <a:ext cx="3886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Sec 285BA : For SFT, limit of 50,000 is removed to facilitate the prefilling of ITR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C91D6F-4365-42F0-913C-9D7728F2192E}"/>
              </a:ext>
            </a:extLst>
          </p:cNvPr>
          <p:cNvSpPr txBox="1"/>
          <p:nvPr/>
        </p:nvSpPr>
        <p:spPr>
          <a:xfrm>
            <a:off x="5334000" y="3962400"/>
            <a:ext cx="36576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PAN not allotted quote Aadhar No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Linking of PAN &amp; Aadhar done, one can quote PAN or Aadhar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If linking is not done then PAN disabled</a:t>
            </a:r>
          </a:p>
          <a:p>
            <a:endParaRPr lang="en-IN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245D5D-A31B-4053-A5A6-7F98572FB088}"/>
              </a:ext>
            </a:extLst>
          </p:cNvPr>
          <p:cNvSpPr txBox="1"/>
          <p:nvPr/>
        </p:nvSpPr>
        <p:spPr>
          <a:xfrm>
            <a:off x="304800" y="2514600"/>
            <a:ext cx="449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b="1" dirty="0">
                <a:solidFill>
                  <a:schemeClr val="accent2">
                    <a:lumMod val="50000"/>
                  </a:schemeClr>
                </a:solidFill>
              </a:rPr>
              <a:t>Deposit exceeding 1 Cr in one or more Current A/c.</a:t>
            </a:r>
          </a:p>
          <a:p>
            <a:endParaRPr lang="en-IN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F734B76-26FA-4E8B-86CF-E63FD1DC88C3}"/>
              </a:ext>
            </a:extLst>
          </p:cNvPr>
          <p:cNvSpPr txBox="1"/>
          <p:nvPr/>
        </p:nvSpPr>
        <p:spPr>
          <a:xfrm>
            <a:off x="228600" y="1981200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>
                <a:solidFill>
                  <a:schemeClr val="accent2">
                    <a:lumMod val="50000"/>
                  </a:schemeClr>
                </a:solidFill>
              </a:rPr>
              <a:t>Criteria for filling ITR 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5F74941-3228-4CCF-8B2F-8DC7BC1185EA}"/>
              </a:ext>
            </a:extLst>
          </p:cNvPr>
          <p:cNvSpPr txBox="1"/>
          <p:nvPr/>
        </p:nvSpPr>
        <p:spPr>
          <a:xfrm>
            <a:off x="228600" y="914400"/>
            <a:ext cx="449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>
                <a:solidFill>
                  <a:schemeClr val="accent2">
                    <a:lumMod val="50000"/>
                  </a:schemeClr>
                </a:solidFill>
              </a:rPr>
              <a:t>Sec 139(1) : Return to be filled if the income before giving exemptions u/s. 54 etc. exceeds the basic exemption limit</a:t>
            </a:r>
          </a:p>
          <a:p>
            <a:endParaRPr lang="en-IN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0F94A7-DCD4-47C4-8430-7E6A81D59252}"/>
              </a:ext>
            </a:extLst>
          </p:cNvPr>
          <p:cNvSpPr txBox="1"/>
          <p:nvPr/>
        </p:nvSpPr>
        <p:spPr>
          <a:xfrm>
            <a:off x="304800" y="3429000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b="1" dirty="0">
                <a:solidFill>
                  <a:schemeClr val="accent2">
                    <a:lumMod val="50000"/>
                  </a:schemeClr>
                </a:solidFill>
              </a:rPr>
              <a:t> Foreign Travel </a:t>
            </a:r>
            <a:r>
              <a:rPr lang="en-IN" b="1" dirty="0" err="1">
                <a:solidFill>
                  <a:schemeClr val="accent2">
                    <a:lumMod val="50000"/>
                  </a:schemeClr>
                </a:solidFill>
              </a:rPr>
              <a:t>expens</a:t>
            </a:r>
            <a:r>
              <a:rPr lang="en-IN" b="1" dirty="0">
                <a:solidFill>
                  <a:schemeClr val="accent2">
                    <a:lumMod val="50000"/>
                  </a:schemeClr>
                </a:solidFill>
              </a:rPr>
              <a:t> exceeding 2 Lakh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93FC1E-56DF-429B-BDBE-E3C3F876C30F}"/>
              </a:ext>
            </a:extLst>
          </p:cNvPr>
          <p:cNvSpPr txBox="1"/>
          <p:nvPr/>
        </p:nvSpPr>
        <p:spPr>
          <a:xfrm>
            <a:off x="381000" y="4267200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b="1" dirty="0">
                <a:solidFill>
                  <a:schemeClr val="accent2">
                    <a:lumMod val="50000"/>
                  </a:schemeClr>
                </a:solidFill>
              </a:rPr>
              <a:t>Electricity Exceeding 1 Lakh </a:t>
            </a:r>
          </a:p>
        </p:txBody>
      </p:sp>
    </p:spTree>
    <p:extLst>
      <p:ext uri="{BB962C8B-B14F-4D97-AF65-F5344CB8AC3E}">
        <p14:creationId xmlns:p14="http://schemas.microsoft.com/office/powerpoint/2010/main" val="2842411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  <p:bldP spid="6" grpId="0"/>
      <p:bldP spid="9" grpId="0"/>
      <p:bldP spid="10" grpId="0"/>
      <p:bldP spid="11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0C5F652-98A7-424E-BE4B-1B4468228453}"/>
              </a:ext>
            </a:extLst>
          </p:cNvPr>
          <p:cNvSpPr txBox="1"/>
          <p:nvPr/>
        </p:nvSpPr>
        <p:spPr>
          <a:xfrm>
            <a:off x="228600" y="1981200"/>
            <a:ext cx="4267200" cy="11506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685800" indent="-685800" algn="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800" b="1" dirty="0"/>
              <a:t>Faceless E-assessment</a:t>
            </a:r>
            <a:endParaRPr lang="en-US" sz="2800" b="1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D610F6-3D38-48C6-8EF0-5600800283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71" r="1" b="1"/>
          <a:stretch/>
        </p:blipFill>
        <p:spPr>
          <a:xfrm>
            <a:off x="4183543" y="10"/>
            <a:ext cx="4960458" cy="3532641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BF90B9D-1E64-4774-AD71-BE4FD86AEB28}"/>
              </a:ext>
            </a:extLst>
          </p:cNvPr>
          <p:cNvSpPr txBox="1"/>
          <p:nvPr/>
        </p:nvSpPr>
        <p:spPr>
          <a:xfrm>
            <a:off x="381000" y="3657600"/>
            <a:ext cx="746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b="1" dirty="0">
                <a:solidFill>
                  <a:schemeClr val="accent2">
                    <a:lumMod val="50000"/>
                  </a:schemeClr>
                </a:solidFill>
              </a:rPr>
              <a:t>The  Finance Ministers Speech Proposes to Introduce a Faceless E- Assessment Mechanism to overcome the difficulties faced by the tax payers in continues physical departmental interaction.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9EB502-293F-4638-9690-8CC3EA640E92}"/>
              </a:ext>
            </a:extLst>
          </p:cNvPr>
          <p:cNvSpPr txBox="1"/>
          <p:nvPr/>
        </p:nvSpPr>
        <p:spPr>
          <a:xfrm>
            <a:off x="381000" y="5257800"/>
            <a:ext cx="746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sz="2000" b="1" dirty="0">
                <a:solidFill>
                  <a:schemeClr val="accent2">
                    <a:lumMod val="50000"/>
                  </a:schemeClr>
                </a:solidFill>
              </a:rPr>
              <a:t>The Faceless E- Assessment will have minimum interaction between the tax payer and the income tax authority in order to avoid the hardship faced by the taxpayers.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ECABB0-603F-4E1E-851A-EB22CE9FB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</p:spTree>
    <p:extLst>
      <p:ext uri="{BB962C8B-B14F-4D97-AF65-F5344CB8AC3E}">
        <p14:creationId xmlns:p14="http://schemas.microsoft.com/office/powerpoint/2010/main" val="2388620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DD610F6-3D38-48C6-8EF0-5600800283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71" r="1" b="1"/>
          <a:stretch/>
        </p:blipFill>
        <p:spPr>
          <a:xfrm>
            <a:off x="4183543" y="10"/>
            <a:ext cx="4960458" cy="3532641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0FEBE56B-6E6C-4870-AE92-D3C78B9A42ED}"/>
              </a:ext>
            </a:extLst>
          </p:cNvPr>
          <p:cNvSpPr txBox="1">
            <a:spLocks/>
          </p:cNvSpPr>
          <p:nvPr/>
        </p:nvSpPr>
        <p:spPr>
          <a:xfrm>
            <a:off x="228600" y="1371600"/>
            <a:ext cx="4267200" cy="183355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q"/>
            </a:pPr>
            <a:endParaRPr lang="en-US" sz="3500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1B079381-E301-4C5C-A9BB-825FBCED31CA}"/>
              </a:ext>
            </a:extLst>
          </p:cNvPr>
          <p:cNvSpPr txBox="1">
            <a:spLocks/>
          </p:cNvSpPr>
          <p:nvPr/>
        </p:nvSpPr>
        <p:spPr>
          <a:xfrm>
            <a:off x="0" y="228600"/>
            <a:ext cx="4648200" cy="22098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857250" indent="-857250">
              <a:buFont typeface="Wingdings" panose="05000000000000000000" pitchFamily="2" charset="2"/>
              <a:buChar char="q"/>
            </a:pPr>
            <a:r>
              <a:rPr lang="en-US" sz="4000" b="1" dirty="0"/>
              <a:t>Cancellation of the Registration of Trust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D561E2F-67BA-40AC-A7A6-71FEAEC17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 PALAK B. PAVAGADHI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0F3DAE-D3F3-4F26-8F9B-D957385737E3}"/>
              </a:ext>
            </a:extLst>
          </p:cNvPr>
          <p:cNvSpPr txBox="1"/>
          <p:nvPr/>
        </p:nvSpPr>
        <p:spPr>
          <a:xfrm>
            <a:off x="609600" y="4876800"/>
            <a:ext cx="373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b="1" dirty="0"/>
          </a:p>
          <a:p>
            <a:endParaRPr lang="en-IN" b="1" dirty="0"/>
          </a:p>
          <a:p>
            <a:endParaRPr lang="en-IN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85DBD4-1E58-4A86-A47F-498F235DFA5D}"/>
              </a:ext>
            </a:extLst>
          </p:cNvPr>
          <p:cNvSpPr txBox="1"/>
          <p:nvPr/>
        </p:nvSpPr>
        <p:spPr>
          <a:xfrm>
            <a:off x="609600" y="2514600"/>
            <a:ext cx="4343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/>
              <a:t>Sec 12AA : CIT can grant or cancel the Registration subject to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IN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/>
              <a:t>At the time of granting Registration , compliance with the other law which is material is fulfilled.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7DEF4B-F481-4653-B4FC-635BB547D7F9}"/>
              </a:ext>
            </a:extLst>
          </p:cNvPr>
          <p:cNvSpPr txBox="1"/>
          <p:nvPr/>
        </p:nvSpPr>
        <p:spPr>
          <a:xfrm>
            <a:off x="609600" y="4114800"/>
            <a:ext cx="335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 lang="en-IN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/>
              <a:t>Requirement of any other law is violated which is material for achieving object.</a:t>
            </a:r>
          </a:p>
        </p:txBody>
      </p:sp>
    </p:spTree>
    <p:extLst>
      <p:ext uri="{BB962C8B-B14F-4D97-AF65-F5344CB8AC3E}">
        <p14:creationId xmlns:p14="http://schemas.microsoft.com/office/powerpoint/2010/main" val="2415176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8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DD610F6-3D38-48C6-8EF0-5600800283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71" r="1" b="1"/>
          <a:stretch/>
        </p:blipFill>
        <p:spPr>
          <a:xfrm>
            <a:off x="4183543" y="10"/>
            <a:ext cx="4960458" cy="3532641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0FEBE56B-6E6C-4870-AE92-D3C78B9A42ED}"/>
              </a:ext>
            </a:extLst>
          </p:cNvPr>
          <p:cNvSpPr txBox="1">
            <a:spLocks/>
          </p:cNvSpPr>
          <p:nvPr/>
        </p:nvSpPr>
        <p:spPr>
          <a:xfrm>
            <a:off x="228600" y="1371600"/>
            <a:ext cx="4267200" cy="183355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q"/>
            </a:pPr>
            <a:endParaRPr lang="en-US" sz="3500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1B079381-E301-4C5C-A9BB-825FBCED31CA}"/>
              </a:ext>
            </a:extLst>
          </p:cNvPr>
          <p:cNvSpPr txBox="1">
            <a:spLocks/>
          </p:cNvSpPr>
          <p:nvPr/>
        </p:nvSpPr>
        <p:spPr>
          <a:xfrm>
            <a:off x="0" y="228600"/>
            <a:ext cx="4648200" cy="22098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857250" indent="-857250">
              <a:buFont typeface="Wingdings" panose="05000000000000000000" pitchFamily="2" charset="2"/>
              <a:buChar char="q"/>
            </a:pPr>
            <a:r>
              <a:rPr lang="en-US" sz="4000" b="1" dirty="0"/>
              <a:t>TDS &amp; Advance Tax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D561E2F-67BA-40AC-A7A6-71FEAEC17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 PALAK B. PAVAGADHI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0F3DAE-D3F3-4F26-8F9B-D957385737E3}"/>
              </a:ext>
            </a:extLst>
          </p:cNvPr>
          <p:cNvSpPr txBox="1"/>
          <p:nvPr/>
        </p:nvSpPr>
        <p:spPr>
          <a:xfrm>
            <a:off x="609600" y="4876800"/>
            <a:ext cx="3733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b="1" dirty="0"/>
          </a:p>
          <a:p>
            <a:endParaRPr lang="en-IN" b="1" dirty="0"/>
          </a:p>
          <a:p>
            <a:endParaRPr lang="en-IN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/>
              <a:t>Sec 89(1) Relief : Allow for all the liabilities of Tax including Sec 234.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85DBD4-1E58-4A86-A47F-498F235DFA5D}"/>
              </a:ext>
            </a:extLst>
          </p:cNvPr>
          <p:cNvSpPr txBox="1"/>
          <p:nvPr/>
        </p:nvSpPr>
        <p:spPr>
          <a:xfrm>
            <a:off x="609600" y="2514600"/>
            <a:ext cx="434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/>
              <a:t>Sec 195(2) : Online Application for lower or Nil TDS for NR</a:t>
            </a:r>
          </a:p>
          <a:p>
            <a:endParaRPr lang="en-IN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C63E13-FEA3-4F8D-953D-A69478CBD5A1}"/>
              </a:ext>
            </a:extLst>
          </p:cNvPr>
          <p:cNvSpPr txBox="1"/>
          <p:nvPr/>
        </p:nvSpPr>
        <p:spPr>
          <a:xfrm>
            <a:off x="609600" y="3352800"/>
            <a:ext cx="3352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/>
              <a:t>Sec 201 &amp; 40A(</a:t>
            </a:r>
            <a:r>
              <a:rPr lang="en-IN" b="1" dirty="0" err="1"/>
              <a:t>i</a:t>
            </a:r>
            <a:r>
              <a:rPr lang="en-IN" b="1" dirty="0"/>
              <a:t>) TDS for NR Allowability of Expenses and </a:t>
            </a:r>
            <a:r>
              <a:rPr lang="en-IN" b="1" dirty="0" err="1"/>
              <a:t>Assessee</a:t>
            </a:r>
            <a:r>
              <a:rPr lang="en-IN" b="1" dirty="0"/>
              <a:t> in default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IN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/>
              <a:t>Sec 194A : Interest from Banking co. limit 40,000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IN" b="1" dirty="0"/>
          </a:p>
          <a:p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4000845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DD610F6-3D38-48C6-8EF0-5600800283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71" r="1" b="1"/>
          <a:stretch/>
        </p:blipFill>
        <p:spPr>
          <a:xfrm>
            <a:off x="4183543" y="10"/>
            <a:ext cx="4960458" cy="3532641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0FEBE56B-6E6C-4870-AE92-D3C78B9A42ED}"/>
              </a:ext>
            </a:extLst>
          </p:cNvPr>
          <p:cNvSpPr txBox="1">
            <a:spLocks/>
          </p:cNvSpPr>
          <p:nvPr/>
        </p:nvSpPr>
        <p:spPr>
          <a:xfrm>
            <a:off x="228600" y="1371600"/>
            <a:ext cx="4267200" cy="183355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q"/>
            </a:pPr>
            <a:endParaRPr lang="en-US" sz="3500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7CF31983-973B-4646-878A-E0B5C1DECD88}"/>
              </a:ext>
            </a:extLst>
          </p:cNvPr>
          <p:cNvSpPr txBox="1">
            <a:spLocks/>
          </p:cNvSpPr>
          <p:nvPr/>
        </p:nvSpPr>
        <p:spPr>
          <a:xfrm>
            <a:off x="457200" y="3048000"/>
            <a:ext cx="7772400" cy="261937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dirty="0"/>
              <a:t>TDS under Section 194IB </a:t>
            </a:r>
            <a:br>
              <a:rPr lang="en-US" dirty="0"/>
            </a:br>
            <a:endParaRPr lang="en-US" dirty="0"/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dirty="0"/>
              <a:t>Section 194N </a:t>
            </a:r>
            <a:br>
              <a:rPr lang="en-US" dirty="0"/>
            </a:br>
            <a:endParaRPr lang="en-US" dirty="0"/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dirty="0"/>
              <a:t>Section 194DA : Net earning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532B8AC-9B63-4086-8E86-D3872DFE9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</p:spTree>
    <p:extLst>
      <p:ext uri="{BB962C8B-B14F-4D97-AF65-F5344CB8AC3E}">
        <p14:creationId xmlns:p14="http://schemas.microsoft.com/office/powerpoint/2010/main" val="2454614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DD610F6-3D38-48C6-8EF0-5600800283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71" r="1" b="1"/>
          <a:stretch/>
        </p:blipFill>
        <p:spPr>
          <a:xfrm>
            <a:off x="4183543" y="10"/>
            <a:ext cx="4960458" cy="3532641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0FEBE56B-6E6C-4870-AE92-D3C78B9A42ED}"/>
              </a:ext>
            </a:extLst>
          </p:cNvPr>
          <p:cNvSpPr txBox="1">
            <a:spLocks/>
          </p:cNvSpPr>
          <p:nvPr/>
        </p:nvSpPr>
        <p:spPr>
          <a:xfrm>
            <a:off x="228600" y="1371600"/>
            <a:ext cx="4267200" cy="183355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q"/>
            </a:pPr>
            <a:endParaRPr lang="en-US" sz="3500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D8B80958-FB19-424B-A84F-5F5723DA82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23182492"/>
              </p:ext>
            </p:extLst>
          </p:nvPr>
        </p:nvGraphicFramePr>
        <p:xfrm>
          <a:off x="-457200" y="19812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DC197CBA-2C0C-4964-98EB-87BA26D8DD34}"/>
              </a:ext>
            </a:extLst>
          </p:cNvPr>
          <p:cNvSpPr txBox="1"/>
          <p:nvPr/>
        </p:nvSpPr>
        <p:spPr>
          <a:xfrm>
            <a:off x="-52406" y="869928"/>
            <a:ext cx="4857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en-US" sz="2800" b="1" dirty="0"/>
              <a:t>TDS u/s 194 J/ C &amp; 194M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9B29A5A-C130-4FA1-AE4F-2E5DA5813488}"/>
              </a:ext>
            </a:extLst>
          </p:cNvPr>
          <p:cNvCxnSpPr>
            <a:cxnSpLocks/>
          </p:cNvCxnSpPr>
          <p:nvPr/>
        </p:nvCxnSpPr>
        <p:spPr>
          <a:xfrm>
            <a:off x="4192588" y="3886200"/>
            <a:ext cx="0" cy="1752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23BE59-7B47-4403-BB43-8EE003B0DD17}"/>
              </a:ext>
            </a:extLst>
          </p:cNvPr>
          <p:cNvCxnSpPr>
            <a:cxnSpLocks/>
          </p:cNvCxnSpPr>
          <p:nvPr/>
        </p:nvCxnSpPr>
        <p:spPr>
          <a:xfrm>
            <a:off x="3886200" y="56388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4">
            <a:extLst>
              <a:ext uri="{FF2B5EF4-FFF2-40B4-BE49-F238E27FC236}">
                <a16:creationId xmlns:a16="http://schemas.microsoft.com/office/drawing/2014/main" id="{3BFDE3E8-E156-4852-AA70-9956C4380255}"/>
              </a:ext>
            </a:extLst>
          </p:cNvPr>
          <p:cNvSpPr/>
          <p:nvPr/>
        </p:nvSpPr>
        <p:spPr>
          <a:xfrm>
            <a:off x="1733544" y="3584572"/>
            <a:ext cx="1508866" cy="93685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7630" tIns="87630" rIns="87630" bIns="87630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300" kern="12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E3A47F-D09A-431C-A22D-D70C73A243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</p:spTree>
    <p:extLst>
      <p:ext uri="{BB962C8B-B14F-4D97-AF65-F5344CB8AC3E}">
        <p14:creationId xmlns:p14="http://schemas.microsoft.com/office/powerpoint/2010/main" val="695277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DD610F6-3D38-48C6-8EF0-5600800283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71" r="1" b="1"/>
          <a:stretch/>
        </p:blipFill>
        <p:spPr>
          <a:xfrm>
            <a:off x="4183543" y="10"/>
            <a:ext cx="4960458" cy="3532641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0FEBE56B-6E6C-4870-AE92-D3C78B9A42ED}"/>
              </a:ext>
            </a:extLst>
          </p:cNvPr>
          <p:cNvSpPr txBox="1">
            <a:spLocks/>
          </p:cNvSpPr>
          <p:nvPr/>
        </p:nvSpPr>
        <p:spPr>
          <a:xfrm>
            <a:off x="228600" y="1371600"/>
            <a:ext cx="4267200" cy="183355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q"/>
            </a:pPr>
            <a:endParaRPr lang="en-US" sz="3500" dirty="0"/>
          </a:p>
        </p:txBody>
      </p:sp>
      <p:sp>
        <p:nvSpPr>
          <p:cNvPr id="15" name="Rounded Rectangle 4">
            <a:extLst>
              <a:ext uri="{FF2B5EF4-FFF2-40B4-BE49-F238E27FC236}">
                <a16:creationId xmlns:a16="http://schemas.microsoft.com/office/drawing/2014/main" id="{3BFDE3E8-E156-4852-AA70-9956C4380255}"/>
              </a:ext>
            </a:extLst>
          </p:cNvPr>
          <p:cNvSpPr/>
          <p:nvPr/>
        </p:nvSpPr>
        <p:spPr>
          <a:xfrm>
            <a:off x="1733544" y="3584572"/>
            <a:ext cx="1508866" cy="93685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7630" tIns="87630" rIns="87630" bIns="87630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300" kern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CFAE76-AD57-4157-ADE4-6AAFFBAFED44}"/>
              </a:ext>
            </a:extLst>
          </p:cNvPr>
          <p:cNvSpPr txBox="1"/>
          <p:nvPr/>
        </p:nvSpPr>
        <p:spPr>
          <a:xfrm>
            <a:off x="685800" y="2514600"/>
            <a:ext cx="46482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6500" dirty="0"/>
              <a:t>Thank You!</a:t>
            </a:r>
          </a:p>
          <a:p>
            <a:endParaRPr lang="en-IN" sz="65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05C895-805D-4194-9B76-AF2D54274358}"/>
              </a:ext>
            </a:extLst>
          </p:cNvPr>
          <p:cNvSpPr txBox="1"/>
          <p:nvPr/>
        </p:nvSpPr>
        <p:spPr>
          <a:xfrm>
            <a:off x="762000" y="4191000"/>
            <a:ext cx="373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IN" sz="2400" b="1" i="1" dirty="0">
                <a:solidFill>
                  <a:srgbClr val="002060"/>
                </a:solidFill>
              </a:rPr>
              <a:t>CA PALAK B. PAVAGADHI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IN" sz="2400" b="1" i="1" dirty="0">
              <a:solidFill>
                <a:srgbClr val="00206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IN" sz="2400" b="1" i="1" dirty="0">
                <a:solidFill>
                  <a:srgbClr val="002060"/>
                </a:solidFill>
              </a:rPr>
              <a:t>M :- 9825179479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F63EAD-CFB0-440C-A80B-A4DA996B372D}"/>
              </a:ext>
            </a:extLst>
          </p:cNvPr>
          <p:cNvSpPr txBox="1"/>
          <p:nvPr/>
        </p:nvSpPr>
        <p:spPr>
          <a:xfrm>
            <a:off x="762000" y="5638800"/>
            <a:ext cx="51816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IN" sz="2500" b="1" i="1" dirty="0">
                <a:solidFill>
                  <a:srgbClr val="002060"/>
                </a:solidFill>
              </a:rPr>
              <a:t>PAVAGADHISHAH@GMAIL.COM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187E3F8-7CA9-44B4-B643-3321342E4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</p:spTree>
    <p:extLst>
      <p:ext uri="{BB962C8B-B14F-4D97-AF65-F5344CB8AC3E}">
        <p14:creationId xmlns:p14="http://schemas.microsoft.com/office/powerpoint/2010/main" val="2662399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559AE206-7EBA-4D33-8BC9-9D8158553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5725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0C5F652-98A7-424E-BE4B-1B4468228453}"/>
              </a:ext>
            </a:extLst>
          </p:cNvPr>
          <p:cNvSpPr txBox="1"/>
          <p:nvPr/>
        </p:nvSpPr>
        <p:spPr>
          <a:xfrm>
            <a:off x="-2787098" y="-304800"/>
            <a:ext cx="5574196" cy="13030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indent="-457200" algn="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3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TAX RATES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437D937-A7F1-4011-92B4-328E5BE1B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1425" y="1322610"/>
            <a:ext cx="1682850" cy="1682847"/>
          </a:xfrm>
          <a:prstGeom prst="ellipse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672F332-AF08-46C6-94F0-77684310D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546251" y="2707204"/>
            <a:ext cx="721796" cy="721796"/>
          </a:xfrm>
          <a:prstGeom prst="ellipse">
            <a:avLst/>
          </a:prstGeom>
          <a:solidFill>
            <a:srgbClr val="7D8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4244EF8-D73A-40E1-BE73-D46E6B4B04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44372" y="2603242"/>
            <a:ext cx="220271" cy="220271"/>
          </a:xfrm>
          <a:prstGeom prst="ellipse">
            <a:avLst/>
          </a:prstGeom>
          <a:solidFill>
            <a:srgbClr val="48CA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D610F6-3D38-48C6-8EF0-5600800283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71" r="1" b="1"/>
          <a:stretch/>
        </p:blipFill>
        <p:spPr>
          <a:xfrm>
            <a:off x="4183543" y="10"/>
            <a:ext cx="4960458" cy="3505189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E8E38ED-369A-44C2-B635-0BED0E48A6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11659" y="4673467"/>
            <a:ext cx="0" cy="1303020"/>
          </a:xfrm>
          <a:prstGeom prst="line">
            <a:avLst/>
          </a:prstGeom>
          <a:ln w="19050" cap="sq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A87643D-7BB0-4D11-BDEE-668857CD5E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902602"/>
              </p:ext>
            </p:extLst>
          </p:nvPr>
        </p:nvGraphicFramePr>
        <p:xfrm>
          <a:off x="0" y="3566160"/>
          <a:ext cx="9144001" cy="3291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276600">
                  <a:extLst>
                    <a:ext uri="{9D8B030D-6E8A-4147-A177-3AD203B41FA5}">
                      <a16:colId xmlns:a16="http://schemas.microsoft.com/office/drawing/2014/main" val="3427423133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555004644"/>
                    </a:ext>
                  </a:extLst>
                </a:gridCol>
                <a:gridCol w="3429001">
                  <a:extLst>
                    <a:ext uri="{9D8B030D-6E8A-4147-A177-3AD203B41FA5}">
                      <a16:colId xmlns:a16="http://schemas.microsoft.com/office/drawing/2014/main" val="1524945826"/>
                    </a:ext>
                  </a:extLst>
                </a:gridCol>
              </a:tblGrid>
              <a:tr h="321733">
                <a:tc>
                  <a:txBody>
                    <a:bodyPr/>
                    <a:lstStyle/>
                    <a:p>
                      <a:r>
                        <a:rPr lang="en-IN" dirty="0"/>
                        <a:t>TAXABLE INCOME (Rs.)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EXISTING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PROPOSED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7066294"/>
                  </a:ext>
                </a:extLst>
              </a:tr>
              <a:tr h="321733">
                <a:tc>
                  <a:txBody>
                    <a:bodyPr/>
                    <a:lstStyle/>
                    <a:p>
                      <a:r>
                        <a:rPr lang="en-IN" dirty="0"/>
                        <a:t>0 – 250,000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Nil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Nil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3720792"/>
                  </a:ext>
                </a:extLst>
              </a:tr>
              <a:tr h="321733">
                <a:tc>
                  <a:txBody>
                    <a:bodyPr/>
                    <a:lstStyle/>
                    <a:p>
                      <a:r>
                        <a:rPr lang="en-IN" dirty="0"/>
                        <a:t>250,001 – 500,000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8172781"/>
                  </a:ext>
                </a:extLst>
              </a:tr>
              <a:tr h="321733">
                <a:tc>
                  <a:txBody>
                    <a:bodyPr/>
                    <a:lstStyle/>
                    <a:p>
                      <a:r>
                        <a:rPr lang="en-IN" dirty="0"/>
                        <a:t>500,001 – 10,00,000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20%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20%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4014065"/>
                  </a:ext>
                </a:extLst>
              </a:tr>
              <a:tr h="321733">
                <a:tc>
                  <a:txBody>
                    <a:bodyPr/>
                    <a:lstStyle/>
                    <a:p>
                      <a:r>
                        <a:rPr lang="en-IN" dirty="0"/>
                        <a:t>10,00,001 – 50,00,000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30%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30%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6629070"/>
                  </a:ext>
                </a:extLst>
              </a:tr>
              <a:tr h="321733">
                <a:tc>
                  <a:txBody>
                    <a:bodyPr/>
                    <a:lstStyle/>
                    <a:p>
                      <a:r>
                        <a:rPr lang="en-IN" dirty="0"/>
                        <a:t>50,00,000 – 100,00,000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30% + 10% surcharge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30% + 10% surcharge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3873769"/>
                  </a:ext>
                </a:extLst>
              </a:tr>
              <a:tr h="321733">
                <a:tc>
                  <a:txBody>
                    <a:bodyPr/>
                    <a:lstStyle/>
                    <a:p>
                      <a:r>
                        <a:rPr lang="en-IN" dirty="0"/>
                        <a:t>1,00,00,001 – 2,00,00,000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30% + 15% surcharge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30% + 15% surcharge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3298632"/>
                  </a:ext>
                </a:extLst>
              </a:tr>
              <a:tr h="321733">
                <a:tc>
                  <a:txBody>
                    <a:bodyPr/>
                    <a:lstStyle/>
                    <a:p>
                      <a:r>
                        <a:rPr lang="en-IN" dirty="0"/>
                        <a:t>2,00,00,001 – 5,00,00,000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30% + 15% surcharge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30% + 25% surcharge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3548338"/>
                  </a:ext>
                </a:extLst>
              </a:tr>
              <a:tr h="321733">
                <a:tc>
                  <a:txBody>
                    <a:bodyPr/>
                    <a:lstStyle/>
                    <a:p>
                      <a:r>
                        <a:rPr lang="en-IN" dirty="0"/>
                        <a:t>Above 5,00,00,000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30% + 15% surcharge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30% + 37% surcharge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643667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E066FC3-4BEF-49F8-956F-819CDC95C5E9}"/>
              </a:ext>
            </a:extLst>
          </p:cNvPr>
          <p:cNvSpPr txBox="1"/>
          <p:nvPr/>
        </p:nvSpPr>
        <p:spPr>
          <a:xfrm>
            <a:off x="-457200" y="609600"/>
            <a:ext cx="5562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IN" sz="2100" b="1" dirty="0"/>
              <a:t>In case of Individual/ HUF/ AOP/ BOI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F40B5C-27F2-4CE9-A669-68745F017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</p:spTree>
    <p:extLst>
      <p:ext uri="{BB962C8B-B14F-4D97-AF65-F5344CB8AC3E}">
        <p14:creationId xmlns:p14="http://schemas.microsoft.com/office/powerpoint/2010/main" val="924998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1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0C5F652-98A7-424E-BE4B-1B4468228453}"/>
              </a:ext>
            </a:extLst>
          </p:cNvPr>
          <p:cNvSpPr txBox="1"/>
          <p:nvPr/>
        </p:nvSpPr>
        <p:spPr>
          <a:xfrm>
            <a:off x="-1295400" y="381000"/>
            <a:ext cx="5204792" cy="11506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685800" indent="-685800" algn="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sz="3500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D610F6-3D38-48C6-8EF0-5600800283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71" r="1" b="1"/>
          <a:stretch/>
        </p:blipFill>
        <p:spPr>
          <a:xfrm>
            <a:off x="4183543" y="10"/>
            <a:ext cx="4960458" cy="3532641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6D73256-75AD-4962-B26D-8D6ECC414F90}"/>
              </a:ext>
            </a:extLst>
          </p:cNvPr>
          <p:cNvSpPr txBox="1"/>
          <p:nvPr/>
        </p:nvSpPr>
        <p:spPr>
          <a:xfrm>
            <a:off x="-228600" y="1905000"/>
            <a:ext cx="5204792" cy="11506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685800" indent="-685800" algn="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4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ILLUSTRATIONS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CF36C38-7289-446D-81EE-92C2730448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8461050"/>
              </p:ext>
            </p:extLst>
          </p:nvPr>
        </p:nvGraphicFramePr>
        <p:xfrm>
          <a:off x="0" y="3581400"/>
          <a:ext cx="7086598" cy="312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163414">
                  <a:extLst>
                    <a:ext uri="{9D8B030D-6E8A-4147-A177-3AD203B41FA5}">
                      <a16:colId xmlns:a16="http://schemas.microsoft.com/office/drawing/2014/main" val="3427423133"/>
                    </a:ext>
                  </a:extLst>
                </a:gridCol>
                <a:gridCol w="1961592">
                  <a:extLst>
                    <a:ext uri="{9D8B030D-6E8A-4147-A177-3AD203B41FA5}">
                      <a16:colId xmlns:a16="http://schemas.microsoft.com/office/drawing/2014/main" val="2555004644"/>
                    </a:ext>
                  </a:extLst>
                </a:gridCol>
                <a:gridCol w="19615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01398">
                <a:tc>
                  <a:txBody>
                    <a:bodyPr/>
                    <a:lstStyle/>
                    <a:p>
                      <a:r>
                        <a:rPr lang="en-IN" sz="1400" dirty="0"/>
                        <a:t>Particulars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Tax</a:t>
                      </a:r>
                      <a:r>
                        <a:rPr lang="en-IN" sz="1400" baseline="0" dirty="0"/>
                        <a:t> Amount</a:t>
                      </a:r>
                      <a:endParaRPr lang="en-IN" sz="1400" dirty="0"/>
                    </a:p>
                    <a:p>
                      <a:r>
                        <a:rPr lang="en-IN" sz="1400" dirty="0"/>
                        <a:t>Existing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Tax</a:t>
                      </a:r>
                      <a:r>
                        <a:rPr lang="en-IN" sz="1400" baseline="0" dirty="0"/>
                        <a:t> Amount</a:t>
                      </a:r>
                      <a:endParaRPr lang="en-IN" sz="1400" dirty="0"/>
                    </a:p>
                    <a:p>
                      <a:r>
                        <a:rPr lang="en-IN" sz="1400" dirty="0"/>
                        <a:t>Proposed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7066294"/>
                  </a:ext>
                </a:extLst>
              </a:tr>
              <a:tr h="471699">
                <a:tc>
                  <a:txBody>
                    <a:bodyPr/>
                    <a:lstStyle/>
                    <a:p>
                      <a:r>
                        <a:rPr lang="en-IN" sz="1400" dirty="0"/>
                        <a:t>Total Income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4,00,000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4,00,000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3720792"/>
                  </a:ext>
                </a:extLst>
              </a:tr>
              <a:tr h="471699">
                <a:tc>
                  <a:txBody>
                    <a:bodyPr/>
                    <a:lstStyle/>
                    <a:p>
                      <a:r>
                        <a:rPr lang="en-IN" sz="1400" dirty="0"/>
                        <a:t>Tax on Total Income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7,500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7,,500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8172781"/>
                  </a:ext>
                </a:extLst>
              </a:tr>
              <a:tr h="639702">
                <a:tc>
                  <a:txBody>
                    <a:bodyPr/>
                    <a:lstStyle/>
                    <a:p>
                      <a:r>
                        <a:rPr lang="en-IN" sz="1400" dirty="0"/>
                        <a:t>Rebate u/s. 87A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Nil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7,500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4014065"/>
                  </a:ext>
                </a:extLst>
              </a:tr>
              <a:tr h="639702">
                <a:tc>
                  <a:txBody>
                    <a:bodyPr/>
                    <a:lstStyle/>
                    <a:p>
                      <a:r>
                        <a:rPr lang="en-IN" sz="1400" dirty="0"/>
                        <a:t>Net Tax Payable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7,500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Nil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0577875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7785A3-FBD7-4C55-A6AC-7DC6E9ADB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</p:spTree>
    <p:extLst>
      <p:ext uri="{BB962C8B-B14F-4D97-AF65-F5344CB8AC3E}">
        <p14:creationId xmlns:p14="http://schemas.microsoft.com/office/powerpoint/2010/main" val="3194866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0C5F652-98A7-424E-BE4B-1B4468228453}"/>
              </a:ext>
            </a:extLst>
          </p:cNvPr>
          <p:cNvSpPr txBox="1"/>
          <p:nvPr/>
        </p:nvSpPr>
        <p:spPr>
          <a:xfrm>
            <a:off x="-1295400" y="381000"/>
            <a:ext cx="5204792" cy="11506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685800" indent="-685800" algn="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sz="3500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D610F6-3D38-48C6-8EF0-5600800283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71" r="1" b="1"/>
          <a:stretch/>
        </p:blipFill>
        <p:spPr>
          <a:xfrm>
            <a:off x="4183543" y="10"/>
            <a:ext cx="4960458" cy="3532641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6D73256-75AD-4962-B26D-8D6ECC414F90}"/>
              </a:ext>
            </a:extLst>
          </p:cNvPr>
          <p:cNvSpPr txBox="1"/>
          <p:nvPr/>
        </p:nvSpPr>
        <p:spPr>
          <a:xfrm>
            <a:off x="-1447800" y="685800"/>
            <a:ext cx="5204792" cy="11506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685800" indent="-685800" algn="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ILLUSTRATIONS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CF36C38-7289-446D-81EE-92C2730448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0088013"/>
              </p:ext>
            </p:extLst>
          </p:nvPr>
        </p:nvGraphicFramePr>
        <p:xfrm>
          <a:off x="0" y="3581400"/>
          <a:ext cx="7086598" cy="312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163414">
                  <a:extLst>
                    <a:ext uri="{9D8B030D-6E8A-4147-A177-3AD203B41FA5}">
                      <a16:colId xmlns:a16="http://schemas.microsoft.com/office/drawing/2014/main" val="3427423133"/>
                    </a:ext>
                  </a:extLst>
                </a:gridCol>
                <a:gridCol w="1961592">
                  <a:extLst>
                    <a:ext uri="{9D8B030D-6E8A-4147-A177-3AD203B41FA5}">
                      <a16:colId xmlns:a16="http://schemas.microsoft.com/office/drawing/2014/main" val="2555004644"/>
                    </a:ext>
                  </a:extLst>
                </a:gridCol>
                <a:gridCol w="19615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01398">
                <a:tc>
                  <a:txBody>
                    <a:bodyPr/>
                    <a:lstStyle/>
                    <a:p>
                      <a:r>
                        <a:rPr lang="en-IN" sz="1400" dirty="0"/>
                        <a:t>Particulars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Tax</a:t>
                      </a:r>
                      <a:r>
                        <a:rPr lang="en-IN" sz="1400" baseline="0" dirty="0"/>
                        <a:t> Amount</a:t>
                      </a:r>
                      <a:endParaRPr lang="en-IN" sz="1400" dirty="0"/>
                    </a:p>
                    <a:p>
                      <a:r>
                        <a:rPr lang="en-IN" sz="1400" dirty="0"/>
                        <a:t>Existing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Tax</a:t>
                      </a:r>
                      <a:r>
                        <a:rPr lang="en-IN" sz="1400" baseline="0" dirty="0"/>
                        <a:t> Amount</a:t>
                      </a:r>
                      <a:endParaRPr lang="en-IN" sz="1400" dirty="0"/>
                    </a:p>
                    <a:p>
                      <a:r>
                        <a:rPr lang="en-IN" sz="1400" dirty="0"/>
                        <a:t>Proposed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7066294"/>
                  </a:ext>
                </a:extLst>
              </a:tr>
              <a:tr h="471699">
                <a:tc>
                  <a:txBody>
                    <a:bodyPr/>
                    <a:lstStyle/>
                    <a:p>
                      <a:r>
                        <a:rPr lang="en-IN" sz="1400" dirty="0"/>
                        <a:t>Total Income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5,02,000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5,02,000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3720792"/>
                  </a:ext>
                </a:extLst>
              </a:tr>
              <a:tr h="471699">
                <a:tc>
                  <a:txBody>
                    <a:bodyPr/>
                    <a:lstStyle/>
                    <a:p>
                      <a:r>
                        <a:rPr lang="en-IN" sz="1400" dirty="0"/>
                        <a:t>Tax on Total Income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12,900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12,900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8172781"/>
                  </a:ext>
                </a:extLst>
              </a:tr>
              <a:tr h="639702">
                <a:tc>
                  <a:txBody>
                    <a:bodyPr/>
                    <a:lstStyle/>
                    <a:p>
                      <a:r>
                        <a:rPr lang="en-IN" sz="1400" dirty="0"/>
                        <a:t>Less : Rebate u/s. 87A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Nil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Nil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4014065"/>
                  </a:ext>
                </a:extLst>
              </a:tr>
              <a:tr h="639702">
                <a:tc>
                  <a:txBody>
                    <a:bodyPr/>
                    <a:lstStyle/>
                    <a:p>
                      <a:r>
                        <a:rPr lang="en-IN" sz="1400" dirty="0"/>
                        <a:t>Net Tax Payable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12,900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12,900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0577875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7785A3-FBD7-4C55-A6AC-7DC6E9ADB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</p:spTree>
    <p:extLst>
      <p:ext uri="{BB962C8B-B14F-4D97-AF65-F5344CB8AC3E}">
        <p14:creationId xmlns:p14="http://schemas.microsoft.com/office/powerpoint/2010/main" val="2057158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0C5F652-98A7-424E-BE4B-1B4468228453}"/>
              </a:ext>
            </a:extLst>
          </p:cNvPr>
          <p:cNvSpPr txBox="1"/>
          <p:nvPr/>
        </p:nvSpPr>
        <p:spPr>
          <a:xfrm>
            <a:off x="-1295400" y="381000"/>
            <a:ext cx="5204792" cy="11506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685800" indent="-685800" algn="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sz="3500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D610F6-3D38-48C6-8EF0-5600800283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71" r="1" b="1"/>
          <a:stretch/>
        </p:blipFill>
        <p:spPr>
          <a:xfrm>
            <a:off x="4183543" y="10"/>
            <a:ext cx="4960458" cy="3532641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6D73256-75AD-4962-B26D-8D6ECC414F90}"/>
              </a:ext>
            </a:extLst>
          </p:cNvPr>
          <p:cNvSpPr txBox="1"/>
          <p:nvPr/>
        </p:nvSpPr>
        <p:spPr>
          <a:xfrm>
            <a:off x="-1600200" y="533400"/>
            <a:ext cx="5204792" cy="11506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685800" indent="-685800" algn="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ILLUSTRATIONS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CF36C38-7289-446D-81EE-92C2730448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9994786"/>
              </p:ext>
            </p:extLst>
          </p:nvPr>
        </p:nvGraphicFramePr>
        <p:xfrm>
          <a:off x="228600" y="3505200"/>
          <a:ext cx="7086598" cy="312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163414">
                  <a:extLst>
                    <a:ext uri="{9D8B030D-6E8A-4147-A177-3AD203B41FA5}">
                      <a16:colId xmlns:a16="http://schemas.microsoft.com/office/drawing/2014/main" val="3427423133"/>
                    </a:ext>
                  </a:extLst>
                </a:gridCol>
                <a:gridCol w="1961592">
                  <a:extLst>
                    <a:ext uri="{9D8B030D-6E8A-4147-A177-3AD203B41FA5}">
                      <a16:colId xmlns:a16="http://schemas.microsoft.com/office/drawing/2014/main" val="2555004644"/>
                    </a:ext>
                  </a:extLst>
                </a:gridCol>
                <a:gridCol w="19615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01398">
                <a:tc>
                  <a:txBody>
                    <a:bodyPr/>
                    <a:lstStyle/>
                    <a:p>
                      <a:r>
                        <a:rPr lang="en-IN" sz="1400" dirty="0"/>
                        <a:t>Particulars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Tax</a:t>
                      </a:r>
                      <a:r>
                        <a:rPr lang="en-IN" sz="1400" baseline="0" dirty="0"/>
                        <a:t> Amount</a:t>
                      </a:r>
                      <a:endParaRPr lang="en-IN" sz="1400" dirty="0"/>
                    </a:p>
                    <a:p>
                      <a:r>
                        <a:rPr lang="en-IN" sz="1400" dirty="0"/>
                        <a:t>Existing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Tax</a:t>
                      </a:r>
                      <a:r>
                        <a:rPr lang="en-IN" sz="1400" baseline="0" dirty="0"/>
                        <a:t> Amount</a:t>
                      </a:r>
                      <a:endParaRPr lang="en-IN" sz="1400" dirty="0"/>
                    </a:p>
                    <a:p>
                      <a:r>
                        <a:rPr lang="en-IN" sz="1400" dirty="0"/>
                        <a:t>Proposed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7066294"/>
                  </a:ext>
                </a:extLst>
              </a:tr>
              <a:tr h="471699">
                <a:tc>
                  <a:txBody>
                    <a:bodyPr/>
                    <a:lstStyle/>
                    <a:p>
                      <a:r>
                        <a:rPr lang="en-IN" sz="1400" dirty="0"/>
                        <a:t>Total Income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3,00,00,000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3,00,00,000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3720792"/>
                  </a:ext>
                </a:extLst>
              </a:tr>
              <a:tr h="471699">
                <a:tc>
                  <a:txBody>
                    <a:bodyPr/>
                    <a:lstStyle/>
                    <a:p>
                      <a:r>
                        <a:rPr lang="en-IN" sz="1400" dirty="0"/>
                        <a:t>Tax on Total Income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88,12,500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88,12,500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8172781"/>
                  </a:ext>
                </a:extLst>
              </a:tr>
              <a:tr h="639702">
                <a:tc>
                  <a:txBody>
                    <a:bodyPr/>
                    <a:lstStyle/>
                    <a:p>
                      <a:r>
                        <a:rPr lang="en-IN" sz="1400" dirty="0"/>
                        <a:t>Add : Surcharge 15/25 %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13,21,875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22,03,125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4014065"/>
                  </a:ext>
                </a:extLst>
              </a:tr>
              <a:tr h="639702">
                <a:tc>
                  <a:txBody>
                    <a:bodyPr/>
                    <a:lstStyle/>
                    <a:p>
                      <a:r>
                        <a:rPr lang="en-IN" sz="1400" dirty="0"/>
                        <a:t>Net Tax Payable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1,01,34,375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1,10,15,625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0577875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7785A3-FBD7-4C55-A6AC-7DC6E9ADB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</p:spTree>
    <p:extLst>
      <p:ext uri="{BB962C8B-B14F-4D97-AF65-F5344CB8AC3E}">
        <p14:creationId xmlns:p14="http://schemas.microsoft.com/office/powerpoint/2010/main" val="3498373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0C5F652-98A7-424E-BE4B-1B4468228453}"/>
              </a:ext>
            </a:extLst>
          </p:cNvPr>
          <p:cNvSpPr txBox="1"/>
          <p:nvPr/>
        </p:nvSpPr>
        <p:spPr>
          <a:xfrm>
            <a:off x="-1295400" y="381000"/>
            <a:ext cx="5204792" cy="11506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685800" indent="-685800" algn="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sz="3500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D610F6-3D38-48C6-8EF0-5600800283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71" r="1" b="1"/>
          <a:stretch/>
        </p:blipFill>
        <p:spPr>
          <a:xfrm>
            <a:off x="4183543" y="10"/>
            <a:ext cx="4960458" cy="3532641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6D73256-75AD-4962-B26D-8D6ECC414F90}"/>
              </a:ext>
            </a:extLst>
          </p:cNvPr>
          <p:cNvSpPr txBox="1"/>
          <p:nvPr/>
        </p:nvSpPr>
        <p:spPr>
          <a:xfrm>
            <a:off x="-1524000" y="228600"/>
            <a:ext cx="5204792" cy="11506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685800" indent="-685800" algn="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ILLUSTRATIONS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CF36C38-7289-446D-81EE-92C2730448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25160"/>
              </p:ext>
            </p:extLst>
          </p:nvPr>
        </p:nvGraphicFramePr>
        <p:xfrm>
          <a:off x="0" y="3429000"/>
          <a:ext cx="7086598" cy="312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163414">
                  <a:extLst>
                    <a:ext uri="{9D8B030D-6E8A-4147-A177-3AD203B41FA5}">
                      <a16:colId xmlns:a16="http://schemas.microsoft.com/office/drawing/2014/main" val="3427423133"/>
                    </a:ext>
                  </a:extLst>
                </a:gridCol>
                <a:gridCol w="1961592">
                  <a:extLst>
                    <a:ext uri="{9D8B030D-6E8A-4147-A177-3AD203B41FA5}">
                      <a16:colId xmlns:a16="http://schemas.microsoft.com/office/drawing/2014/main" val="2555004644"/>
                    </a:ext>
                  </a:extLst>
                </a:gridCol>
                <a:gridCol w="19615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01398">
                <a:tc>
                  <a:txBody>
                    <a:bodyPr/>
                    <a:lstStyle/>
                    <a:p>
                      <a:r>
                        <a:rPr lang="en-IN" sz="1400" dirty="0"/>
                        <a:t>Particulars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Tax</a:t>
                      </a:r>
                      <a:r>
                        <a:rPr lang="en-IN" sz="1400" baseline="0" dirty="0"/>
                        <a:t> Amount</a:t>
                      </a:r>
                      <a:endParaRPr lang="en-IN" sz="1400" dirty="0"/>
                    </a:p>
                    <a:p>
                      <a:r>
                        <a:rPr lang="en-IN" sz="1400" dirty="0"/>
                        <a:t>Existing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Tax</a:t>
                      </a:r>
                      <a:r>
                        <a:rPr lang="en-IN" sz="1400" baseline="0" dirty="0"/>
                        <a:t> Amount</a:t>
                      </a:r>
                      <a:endParaRPr lang="en-IN" sz="1400" dirty="0"/>
                    </a:p>
                    <a:p>
                      <a:r>
                        <a:rPr lang="en-IN" sz="1400" dirty="0"/>
                        <a:t>Proposed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7066294"/>
                  </a:ext>
                </a:extLst>
              </a:tr>
              <a:tr h="471699">
                <a:tc>
                  <a:txBody>
                    <a:bodyPr/>
                    <a:lstStyle/>
                    <a:p>
                      <a:r>
                        <a:rPr lang="en-IN" sz="1400" dirty="0"/>
                        <a:t>Total Income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6,00,00,000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6,00,00,000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3720792"/>
                  </a:ext>
                </a:extLst>
              </a:tr>
              <a:tr h="471699">
                <a:tc>
                  <a:txBody>
                    <a:bodyPr/>
                    <a:lstStyle/>
                    <a:p>
                      <a:r>
                        <a:rPr lang="en-IN" sz="1400" dirty="0"/>
                        <a:t>Tax on Total Income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1,78,12,500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1,78,12,500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8172781"/>
                  </a:ext>
                </a:extLst>
              </a:tr>
              <a:tr h="639702">
                <a:tc>
                  <a:txBody>
                    <a:bodyPr/>
                    <a:lstStyle/>
                    <a:p>
                      <a:r>
                        <a:rPr lang="en-IN" sz="1400" dirty="0"/>
                        <a:t>Add : Surcharge 15/37 %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   26,71,875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65,90,625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4014065"/>
                  </a:ext>
                </a:extLst>
              </a:tr>
              <a:tr h="639702">
                <a:tc>
                  <a:txBody>
                    <a:bodyPr/>
                    <a:lstStyle/>
                    <a:p>
                      <a:r>
                        <a:rPr lang="en-IN" sz="1400" dirty="0"/>
                        <a:t>Net Tax Payable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2,04,84,375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2,44,03,125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0577875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7785A3-FBD7-4C55-A6AC-7DC6E9ADB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</p:spTree>
    <p:extLst>
      <p:ext uri="{BB962C8B-B14F-4D97-AF65-F5344CB8AC3E}">
        <p14:creationId xmlns:p14="http://schemas.microsoft.com/office/powerpoint/2010/main" val="3898275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DD610F6-3D38-48C6-8EF0-5600800283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71" r="1" b="1"/>
          <a:stretch/>
        </p:blipFill>
        <p:spPr>
          <a:xfrm>
            <a:off x="4183543" y="10"/>
            <a:ext cx="4960458" cy="3532641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0FEBE56B-6E6C-4870-AE92-D3C78B9A42ED}"/>
              </a:ext>
            </a:extLst>
          </p:cNvPr>
          <p:cNvSpPr txBox="1">
            <a:spLocks/>
          </p:cNvSpPr>
          <p:nvPr/>
        </p:nvSpPr>
        <p:spPr>
          <a:xfrm>
            <a:off x="152400" y="304800"/>
            <a:ext cx="3962400" cy="183355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3500" b="1" dirty="0"/>
              <a:t>Pollution free India by promoting E-Vehicles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01DF31-6891-4FA6-AD5A-9061B9D8F263}"/>
              </a:ext>
            </a:extLst>
          </p:cNvPr>
          <p:cNvSpPr txBox="1"/>
          <p:nvPr/>
        </p:nvSpPr>
        <p:spPr>
          <a:xfrm>
            <a:off x="152400" y="2667000"/>
            <a:ext cx="6400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b="1" dirty="0">
                <a:solidFill>
                  <a:schemeClr val="accent2">
                    <a:lumMod val="50000"/>
                  </a:schemeClr>
                </a:solidFill>
              </a:rPr>
              <a:t>Sec 80 EEB : Interest on Loan for buying E Vehicle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b="1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b="1" dirty="0">
                <a:solidFill>
                  <a:schemeClr val="accent2">
                    <a:lumMod val="50000"/>
                  </a:schemeClr>
                </a:solidFill>
              </a:rPr>
              <a:t>Loan is sanctioned between 1-4-2019 &amp; 31-3-2023.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b="1" dirty="0">
                <a:solidFill>
                  <a:schemeClr val="accent2">
                    <a:lumMod val="50000"/>
                  </a:schemeClr>
                </a:solidFill>
              </a:rPr>
              <a:t>Loan from Financial Institute or NBFC.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b="1" dirty="0">
                <a:solidFill>
                  <a:schemeClr val="accent2">
                    <a:lumMod val="50000"/>
                  </a:schemeClr>
                </a:solidFill>
              </a:rPr>
              <a:t>Not own any other E-Vehicle on the date of Sanction of Loan.</a:t>
            </a:r>
          </a:p>
          <a:p>
            <a:endParaRPr lang="en-IN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DE01B5-2C93-44C1-8D5D-ED921E9EF989}"/>
              </a:ext>
            </a:extLst>
          </p:cNvPr>
          <p:cNvSpPr txBox="1"/>
          <p:nvPr/>
        </p:nvSpPr>
        <p:spPr>
          <a:xfrm>
            <a:off x="228600" y="4800600"/>
            <a:ext cx="64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en-IN" b="1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b="1" dirty="0">
                <a:solidFill>
                  <a:schemeClr val="accent2">
                    <a:lumMod val="50000"/>
                  </a:schemeClr>
                </a:solidFill>
              </a:rPr>
              <a:t>Interest Allowable Maximum Rs. 1,50.000 subject to same cant be claimed under any other section.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1608B4A-C0B0-4345-878E-508BA3546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</p:spTree>
    <p:extLst>
      <p:ext uri="{BB962C8B-B14F-4D97-AF65-F5344CB8AC3E}">
        <p14:creationId xmlns:p14="http://schemas.microsoft.com/office/powerpoint/2010/main" val="3946800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DD610F6-3D38-48C6-8EF0-5600800283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71" r="1" b="1"/>
          <a:stretch/>
        </p:blipFill>
        <p:spPr>
          <a:xfrm>
            <a:off x="4183543" y="10"/>
            <a:ext cx="4960458" cy="3532641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0FEBE56B-6E6C-4870-AE92-D3C78B9A42ED}"/>
              </a:ext>
            </a:extLst>
          </p:cNvPr>
          <p:cNvSpPr txBox="1">
            <a:spLocks/>
          </p:cNvSpPr>
          <p:nvPr/>
        </p:nvSpPr>
        <p:spPr>
          <a:xfrm>
            <a:off x="228600" y="1371600"/>
            <a:ext cx="4267200" cy="183355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q"/>
            </a:pPr>
            <a:endParaRPr lang="en-US" sz="3500" dirty="0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9A233EC6-99FC-4873-BD77-055CF06EBB75}"/>
              </a:ext>
            </a:extLst>
          </p:cNvPr>
          <p:cNvSpPr txBox="1">
            <a:spLocks/>
          </p:cNvSpPr>
          <p:nvPr/>
        </p:nvSpPr>
        <p:spPr>
          <a:xfrm>
            <a:off x="152400" y="2590800"/>
            <a:ext cx="7772400" cy="183355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b="1" dirty="0"/>
              <a:t>Incentives to NBFCs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endParaRPr lang="en-US" b="1" dirty="0"/>
          </a:p>
          <a:p>
            <a:r>
              <a:rPr lang="en-US" b="1" dirty="0"/>
              <a:t>Sec 43B &amp; Sec 43D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BE382EA-755E-4B62-99FB-8778B9EC2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 PALAK B. PAVAGADHI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F7E9448-0FF2-4F92-AA93-E7F64725195F}"/>
              </a:ext>
            </a:extLst>
          </p:cNvPr>
          <p:cNvSpPr/>
          <p:nvPr/>
        </p:nvSpPr>
        <p:spPr>
          <a:xfrm>
            <a:off x="4800600" y="4572000"/>
            <a:ext cx="38862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b="1" dirty="0"/>
              <a:t>No Amendment in Sec 269SS/T</a:t>
            </a:r>
          </a:p>
        </p:txBody>
      </p:sp>
    </p:spTree>
    <p:extLst>
      <p:ext uri="{BB962C8B-B14F-4D97-AF65-F5344CB8AC3E}">
        <p14:creationId xmlns:p14="http://schemas.microsoft.com/office/powerpoint/2010/main" val="336419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1540</Words>
  <Application>Microsoft Office PowerPoint</Application>
  <PresentationFormat>On-screen Show (4:3)</PresentationFormat>
  <Paragraphs>313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Calibri</vt:lpstr>
      <vt:lpstr>Calibri Light</vt:lpstr>
      <vt:lpstr>Wingdings</vt:lpstr>
      <vt:lpstr>Wingdings 2</vt:lpstr>
      <vt:lpstr>HDOfficeLightV0</vt:lpstr>
      <vt:lpstr>Office Theme</vt:lpstr>
      <vt:lpstr>Finance Act 2019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2019</dc:title>
  <dc:creator>Palak Pavagadhi</dc:creator>
  <cp:lastModifiedBy>Palak Pavagadhi</cp:lastModifiedBy>
  <cp:revision>64</cp:revision>
  <dcterms:created xsi:type="dcterms:W3CDTF">2019-07-05T16:07:56Z</dcterms:created>
  <dcterms:modified xsi:type="dcterms:W3CDTF">2020-06-19T13:55:53Z</dcterms:modified>
</cp:coreProperties>
</file>