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4" r:id="rId3"/>
    <p:sldId id="257" r:id="rId4"/>
    <p:sldId id="258" r:id="rId5"/>
    <p:sldId id="259" r:id="rId6"/>
    <p:sldId id="260" r:id="rId7"/>
    <p:sldId id="261" r:id="rId8"/>
    <p:sldId id="262" r:id="rId9"/>
    <p:sldId id="263" r:id="rId10"/>
    <p:sldId id="264"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3" r:id="rId27"/>
    <p:sldId id="281" r:id="rId28"/>
    <p:sldId id="285" r:id="rId29"/>
    <p:sldId id="282"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7/19/2022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7/19/2022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7/19/2022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7/19/2022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7/19/2022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7/19/2022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7/19/2022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7/19/2022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7/19/2022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7/19/2022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7/19/2022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7/19/2022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7/19/2022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7/19/2022</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7/19/2022</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7/19/2022</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7/19/2022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7/19/2022</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file:///F:\Data\ICAI\Guidance%20Note\tax%20audit\Annexure_3CB.docx" TargetMode="External"/><Relationship Id="rId2" Type="http://schemas.openxmlformats.org/officeDocument/2006/relationships/hyperlink" Target="file:///F:\Data\ICAI\Guidance%20Note\tax%20audit\Guidance%20note_tax%20audit%2044AB.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file:///F:\Data\ICAI\Guidance%20Note\tax%20audit\Guidance%20note_tax%20audit%2044AB.pdf"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file:///F:\Data\ICAI\Tax%20Audit%20Applicability%20Check.xls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23F72-F546-438D-8990-1821871C44D8}"/>
              </a:ext>
            </a:extLst>
          </p:cNvPr>
          <p:cNvSpPr>
            <a:spLocks noGrp="1"/>
          </p:cNvSpPr>
          <p:nvPr>
            <p:ph type="ctrTitle"/>
          </p:nvPr>
        </p:nvSpPr>
        <p:spPr>
          <a:xfrm>
            <a:off x="1020932" y="994300"/>
            <a:ext cx="8959681" cy="1802166"/>
          </a:xfrm>
        </p:spPr>
        <p:txBody>
          <a:bodyPr/>
          <a:lstStyle/>
          <a:p>
            <a:r>
              <a:rPr lang="en-US" sz="4000" dirty="0"/>
              <a:t>Recent Issues in Tax Audit u/s 44AB</a:t>
            </a:r>
            <a:endParaRPr lang="en-IN" sz="4000" dirty="0"/>
          </a:p>
        </p:txBody>
      </p:sp>
      <p:sp>
        <p:nvSpPr>
          <p:cNvPr id="3" name="Subtitle 2">
            <a:extLst>
              <a:ext uri="{FF2B5EF4-FFF2-40B4-BE49-F238E27FC236}">
                <a16:creationId xmlns:a16="http://schemas.microsoft.com/office/drawing/2014/main" id="{FF548CC9-533C-4730-82F9-42C9870DFEE3}"/>
              </a:ext>
            </a:extLst>
          </p:cNvPr>
          <p:cNvSpPr>
            <a:spLocks noGrp="1"/>
          </p:cNvSpPr>
          <p:nvPr>
            <p:ph type="subTitle" idx="1"/>
          </p:nvPr>
        </p:nvSpPr>
        <p:spPr/>
        <p:txBody>
          <a:bodyPr/>
          <a:lstStyle/>
          <a:p>
            <a:r>
              <a:rPr lang="en-US" dirty="0"/>
              <a:t>CA Nitin DAGA , gandhidham</a:t>
            </a:r>
          </a:p>
          <a:p>
            <a:r>
              <a:rPr lang="en-US" dirty="0"/>
              <a:t>+91 99250 26615		</a:t>
            </a:r>
          </a:p>
          <a:p>
            <a:endParaRPr lang="en-IN" dirty="0"/>
          </a:p>
        </p:txBody>
      </p:sp>
    </p:spTree>
    <p:extLst>
      <p:ext uri="{BB962C8B-B14F-4D97-AF65-F5344CB8AC3E}">
        <p14:creationId xmlns:p14="http://schemas.microsoft.com/office/powerpoint/2010/main" val="1986705976"/>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F57D9-A7AA-443A-913E-FA0620576C67}"/>
              </a:ext>
            </a:extLst>
          </p:cNvPr>
          <p:cNvSpPr>
            <a:spLocks noGrp="1"/>
          </p:cNvSpPr>
          <p:nvPr>
            <p:ph type="title"/>
          </p:nvPr>
        </p:nvSpPr>
        <p:spPr>
          <a:xfrm>
            <a:off x="646111" y="452718"/>
            <a:ext cx="9404723" cy="807911"/>
          </a:xfrm>
        </p:spPr>
        <p:txBody>
          <a:bodyPr/>
          <a:lstStyle/>
          <a:p>
            <a:r>
              <a:rPr lang="en-US" dirty="0"/>
              <a:t>Restrictions on Auditors</a:t>
            </a:r>
            <a:endParaRPr lang="en-IN" dirty="0"/>
          </a:p>
        </p:txBody>
      </p:sp>
      <p:sp>
        <p:nvSpPr>
          <p:cNvPr id="3" name="Content Placeholder 2">
            <a:extLst>
              <a:ext uri="{FF2B5EF4-FFF2-40B4-BE49-F238E27FC236}">
                <a16:creationId xmlns:a16="http://schemas.microsoft.com/office/drawing/2014/main" id="{9AEDA4ED-3B97-4B4D-B19A-16DC97AEF30B}"/>
              </a:ext>
            </a:extLst>
          </p:cNvPr>
          <p:cNvSpPr>
            <a:spLocks noGrp="1"/>
          </p:cNvSpPr>
          <p:nvPr>
            <p:ph idx="1"/>
          </p:nvPr>
        </p:nvSpPr>
        <p:spPr>
          <a:xfrm>
            <a:off x="1103312" y="1260630"/>
            <a:ext cx="8946541" cy="4987770"/>
          </a:xfrm>
        </p:spPr>
        <p:txBody>
          <a:bodyPr>
            <a:normAutofit fontScale="92500"/>
          </a:bodyPr>
          <a:lstStyle/>
          <a:p>
            <a:r>
              <a:rPr lang="en-US" sz="2100" dirty="0"/>
              <a:t>CA responsible for writing or maintenance of books of accounts cannot be tax auditor (Not even the firm in which such CA is a partner)</a:t>
            </a:r>
          </a:p>
          <a:p>
            <a:r>
              <a:rPr lang="en-US" sz="2100" dirty="0"/>
              <a:t>Internal auditor can’t be tax auditor </a:t>
            </a:r>
          </a:p>
          <a:p>
            <a:r>
              <a:rPr lang="en-US" sz="2100" dirty="0"/>
              <a:t>Ceiling of 60 audits (Audit u/s 44AD &amp; 44AE excluded)</a:t>
            </a:r>
          </a:p>
          <a:p>
            <a:endParaRPr lang="en-US" sz="3500" dirty="0"/>
          </a:p>
          <a:p>
            <a:endParaRPr lang="en-US" sz="3500" dirty="0"/>
          </a:p>
          <a:p>
            <a:endParaRPr lang="en-US" sz="3500" dirty="0"/>
          </a:p>
          <a:p>
            <a:pPr marL="0" indent="0">
              <a:buNone/>
            </a:pPr>
            <a:endParaRPr lang="en-US" sz="3500" dirty="0"/>
          </a:p>
          <a:p>
            <a:pPr marL="0" indent="0">
              <a:buNone/>
            </a:pPr>
            <a:endParaRPr lang="en-US" sz="3500" dirty="0"/>
          </a:p>
          <a:p>
            <a:pPr marL="0" indent="0">
              <a:buNone/>
            </a:pPr>
            <a:r>
              <a:rPr lang="en-US" sz="1600" dirty="0"/>
              <a:t>	</a:t>
            </a:r>
            <a:endParaRPr lang="en-IN" sz="1600" dirty="0"/>
          </a:p>
          <a:p>
            <a:pPr marL="0" indent="0">
              <a:buNone/>
            </a:pPr>
            <a:endParaRPr lang="en-IN" sz="1600" dirty="0"/>
          </a:p>
        </p:txBody>
      </p:sp>
    </p:spTree>
    <p:extLst>
      <p:ext uri="{BB962C8B-B14F-4D97-AF65-F5344CB8AC3E}">
        <p14:creationId xmlns:p14="http://schemas.microsoft.com/office/powerpoint/2010/main" val="2418306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F57D9-A7AA-443A-913E-FA0620576C67}"/>
              </a:ext>
            </a:extLst>
          </p:cNvPr>
          <p:cNvSpPr>
            <a:spLocks noGrp="1"/>
          </p:cNvSpPr>
          <p:nvPr>
            <p:ph type="title"/>
          </p:nvPr>
        </p:nvSpPr>
        <p:spPr>
          <a:xfrm>
            <a:off x="646111" y="452718"/>
            <a:ext cx="9404723" cy="807911"/>
          </a:xfrm>
        </p:spPr>
        <p:txBody>
          <a:bodyPr/>
          <a:lstStyle/>
          <a:p>
            <a:r>
              <a:rPr lang="en-US" dirty="0"/>
              <a:t>Revised SA 700</a:t>
            </a:r>
            <a:endParaRPr lang="en-IN" dirty="0"/>
          </a:p>
        </p:txBody>
      </p:sp>
      <p:sp>
        <p:nvSpPr>
          <p:cNvPr id="3" name="Content Placeholder 2">
            <a:extLst>
              <a:ext uri="{FF2B5EF4-FFF2-40B4-BE49-F238E27FC236}">
                <a16:creationId xmlns:a16="http://schemas.microsoft.com/office/drawing/2014/main" id="{9AEDA4ED-3B97-4B4D-B19A-16DC97AEF30B}"/>
              </a:ext>
            </a:extLst>
          </p:cNvPr>
          <p:cNvSpPr>
            <a:spLocks noGrp="1"/>
          </p:cNvSpPr>
          <p:nvPr>
            <p:ph idx="1"/>
          </p:nvPr>
        </p:nvSpPr>
        <p:spPr>
          <a:xfrm>
            <a:off x="1103312" y="1260630"/>
            <a:ext cx="8946541" cy="4987770"/>
          </a:xfrm>
        </p:spPr>
        <p:txBody>
          <a:bodyPr>
            <a:normAutofit fontScale="55000" lnSpcReduction="20000"/>
          </a:bodyPr>
          <a:lstStyle/>
          <a:p>
            <a:r>
              <a:rPr lang="en-US" sz="3500" dirty="0">
                <a:hlinkClick r:id="rId2" action="ppaction://hlinkfile"/>
              </a:rPr>
              <a:t>F:\Data\ICAI\Guidance Note\tax audit\Guidance </a:t>
            </a:r>
            <a:r>
              <a:rPr lang="en-US" sz="3500" dirty="0" err="1">
                <a:hlinkClick r:id="rId2" action="ppaction://hlinkfile"/>
              </a:rPr>
              <a:t>note_tax</a:t>
            </a:r>
            <a:r>
              <a:rPr lang="en-US" sz="3500" dirty="0">
                <a:hlinkClick r:id="rId2" action="ppaction://hlinkfile"/>
              </a:rPr>
              <a:t> audit 44AB.pdf</a:t>
            </a:r>
            <a:endParaRPr lang="en-US" sz="3500" dirty="0"/>
          </a:p>
          <a:p>
            <a:r>
              <a:rPr lang="en-US" sz="3500" dirty="0"/>
              <a:t>Para 11.10 Page 73</a:t>
            </a:r>
          </a:p>
          <a:p>
            <a:r>
              <a:rPr lang="en-US" sz="3400" i="1" dirty="0"/>
              <a:t>Having regard to the importance of these respective responsibility paragraphs from the perspective of the readers of the tax audit report, it is suggested that these respective responsibility paragraphs relating can be provided in the space provided for giving observations, etc., under clause (3) of Form No.3CA or Clause (5) of Form No.3CB as the case may be.</a:t>
            </a:r>
          </a:p>
          <a:p>
            <a:r>
              <a:rPr lang="en-US" sz="3400" i="1" dirty="0"/>
              <a:t>Please don’t refer to above para in notes attached (TAQRB)</a:t>
            </a:r>
          </a:p>
          <a:p>
            <a:r>
              <a:rPr lang="en-US" sz="3400" dirty="0">
                <a:hlinkClick r:id="rId3" action="ppaction://hlinkfile"/>
              </a:rPr>
              <a:t>F:\Data\ICAI\Guidance Note\tax audit\Annexure_3CB.docx</a:t>
            </a:r>
            <a:endParaRPr lang="en-US" sz="3400" dirty="0"/>
          </a:p>
          <a:p>
            <a:endParaRPr lang="en-US" sz="3500" dirty="0"/>
          </a:p>
          <a:p>
            <a:endParaRPr lang="en-US" sz="3500" dirty="0"/>
          </a:p>
          <a:p>
            <a:pPr marL="0" indent="0">
              <a:buNone/>
            </a:pPr>
            <a:endParaRPr lang="en-US" sz="3500" dirty="0"/>
          </a:p>
          <a:p>
            <a:pPr marL="0" indent="0">
              <a:buNone/>
            </a:pPr>
            <a:endParaRPr lang="en-US" sz="3500" dirty="0"/>
          </a:p>
          <a:p>
            <a:pPr marL="0" indent="0">
              <a:buNone/>
            </a:pPr>
            <a:r>
              <a:rPr lang="en-US" sz="1600" dirty="0"/>
              <a:t>	</a:t>
            </a:r>
            <a:endParaRPr lang="en-IN" sz="1600" dirty="0"/>
          </a:p>
          <a:p>
            <a:pPr marL="0" indent="0">
              <a:buNone/>
            </a:pPr>
            <a:endParaRPr lang="en-IN" sz="1600" dirty="0"/>
          </a:p>
        </p:txBody>
      </p:sp>
    </p:spTree>
    <p:extLst>
      <p:ext uri="{BB962C8B-B14F-4D97-AF65-F5344CB8AC3E}">
        <p14:creationId xmlns:p14="http://schemas.microsoft.com/office/powerpoint/2010/main" val="11447459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F57D9-A7AA-443A-913E-FA0620576C67}"/>
              </a:ext>
            </a:extLst>
          </p:cNvPr>
          <p:cNvSpPr>
            <a:spLocks noGrp="1"/>
          </p:cNvSpPr>
          <p:nvPr>
            <p:ph type="title"/>
          </p:nvPr>
        </p:nvSpPr>
        <p:spPr>
          <a:xfrm>
            <a:off x="646111" y="452718"/>
            <a:ext cx="9404723" cy="807911"/>
          </a:xfrm>
        </p:spPr>
        <p:txBody>
          <a:bodyPr/>
          <a:lstStyle/>
          <a:p>
            <a:r>
              <a:rPr lang="en-US" dirty="0"/>
              <a:t>Form 3CA Para 3 / 3CB Para 5</a:t>
            </a:r>
            <a:endParaRPr lang="en-IN" dirty="0"/>
          </a:p>
        </p:txBody>
      </p:sp>
      <p:sp>
        <p:nvSpPr>
          <p:cNvPr id="3" name="Content Placeholder 2">
            <a:extLst>
              <a:ext uri="{FF2B5EF4-FFF2-40B4-BE49-F238E27FC236}">
                <a16:creationId xmlns:a16="http://schemas.microsoft.com/office/drawing/2014/main" id="{9AEDA4ED-3B97-4B4D-B19A-16DC97AEF30B}"/>
              </a:ext>
            </a:extLst>
          </p:cNvPr>
          <p:cNvSpPr>
            <a:spLocks noGrp="1"/>
          </p:cNvSpPr>
          <p:nvPr>
            <p:ph idx="1"/>
          </p:nvPr>
        </p:nvSpPr>
        <p:spPr>
          <a:xfrm>
            <a:off x="1112190" y="1260630"/>
            <a:ext cx="8946541" cy="4987770"/>
          </a:xfrm>
        </p:spPr>
        <p:txBody>
          <a:bodyPr>
            <a:normAutofit fontScale="70000" lnSpcReduction="20000"/>
          </a:bodyPr>
          <a:lstStyle/>
          <a:p>
            <a:endParaRPr lang="en-IN" dirty="0"/>
          </a:p>
          <a:p>
            <a:r>
              <a:rPr lang="en-US" dirty="0"/>
              <a:t> </a:t>
            </a:r>
            <a:r>
              <a:rPr lang="en-US" dirty="0" err="1"/>
              <a:t>Assessee’s</a:t>
            </a:r>
            <a:r>
              <a:rPr lang="en-US" dirty="0"/>
              <a:t> Responsibility for Statement of Particulars in Form 3CD </a:t>
            </a:r>
          </a:p>
          <a:p>
            <a:pPr marL="0" indent="0" algn="just">
              <a:buNone/>
            </a:pPr>
            <a:r>
              <a:rPr lang="en-US" dirty="0"/>
              <a:t>1. The assessee is responsible for the preparation of the statement of particulars required to be furnished under section 44AB of the Income-tax Act, 1961 annexed herewith in Form No. 3CD read with Rule 6G(2) of Income Tax Rules, 1962 that give true and correct particulars as per the provisions of the Income-tax Act, 1961 read with Rules, Notifications, circulars </a:t>
            </a:r>
            <a:r>
              <a:rPr lang="en-US" dirty="0" err="1"/>
              <a:t>etc</a:t>
            </a:r>
            <a:r>
              <a:rPr lang="en-US" dirty="0"/>
              <a:t> that are to be included in the Statement</a:t>
            </a:r>
            <a:r>
              <a:rPr lang="en-US" i="1" dirty="0"/>
              <a:t>. </a:t>
            </a:r>
            <a:endParaRPr lang="en-US" dirty="0"/>
          </a:p>
          <a:p>
            <a:pPr algn="just"/>
            <a:r>
              <a:rPr lang="en-IN" dirty="0"/>
              <a:t> Tax Auditor’s Responsibility </a:t>
            </a:r>
          </a:p>
          <a:p>
            <a:pPr marL="0" indent="0" algn="just">
              <a:buNone/>
            </a:pPr>
            <a:r>
              <a:rPr lang="en-US" dirty="0"/>
              <a:t>1. We are responsible for verifying the statement of particulars required to be furnished under section 44AB of the Income-tax Act, 1961 annexed herewith in Form No. 3CD read with Rule 6G (2) of Income-tax Rules, 1962. We have conducted my/our verification of the statement in accordance with Guidance Note on Tax Audit under section 44AB of the Income-tax Act, 1961, issued by the Institute of Chartered Accountants of India. </a:t>
            </a:r>
          </a:p>
          <a:p>
            <a:pPr marL="0" indent="0">
              <a:buNone/>
            </a:pPr>
            <a:endParaRPr lang="en-US" sz="3500" dirty="0"/>
          </a:p>
          <a:p>
            <a:endParaRPr lang="en-US" sz="3500" dirty="0"/>
          </a:p>
          <a:p>
            <a:pPr marL="0" indent="0">
              <a:buNone/>
            </a:pPr>
            <a:endParaRPr lang="en-US" sz="3500" dirty="0"/>
          </a:p>
          <a:p>
            <a:pPr marL="0" indent="0">
              <a:buNone/>
            </a:pPr>
            <a:endParaRPr lang="en-US" sz="3500" dirty="0"/>
          </a:p>
          <a:p>
            <a:pPr marL="0" indent="0">
              <a:buNone/>
            </a:pPr>
            <a:r>
              <a:rPr lang="en-US" sz="1600" dirty="0"/>
              <a:t>	</a:t>
            </a:r>
            <a:endParaRPr lang="en-IN" sz="1600" dirty="0"/>
          </a:p>
          <a:p>
            <a:pPr marL="0" indent="0">
              <a:buNone/>
            </a:pPr>
            <a:endParaRPr lang="en-IN" sz="1600" dirty="0"/>
          </a:p>
        </p:txBody>
      </p:sp>
    </p:spTree>
    <p:extLst>
      <p:ext uri="{BB962C8B-B14F-4D97-AF65-F5344CB8AC3E}">
        <p14:creationId xmlns:p14="http://schemas.microsoft.com/office/powerpoint/2010/main" val="3369003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7BA01-C0D8-463F-87DD-41A446EDE23A}"/>
              </a:ext>
            </a:extLst>
          </p:cNvPr>
          <p:cNvSpPr>
            <a:spLocks noGrp="1"/>
          </p:cNvSpPr>
          <p:nvPr>
            <p:ph type="title"/>
          </p:nvPr>
        </p:nvSpPr>
        <p:spPr>
          <a:xfrm>
            <a:off x="646111" y="452718"/>
            <a:ext cx="9404723" cy="754645"/>
          </a:xfrm>
        </p:spPr>
        <p:txBody>
          <a:bodyPr/>
          <a:lstStyle/>
          <a:p>
            <a:r>
              <a:rPr lang="en-US" sz="1400" b="1" dirty="0"/>
              <a:t>CLAUSE 8: INDICATE THE RELEVANT CLAUSE OF SECTION 44AB UNDER WHICH THE AUDIT HAS BEEN CONDUCTED </a:t>
            </a:r>
            <a:r>
              <a:rPr lang="en-US" sz="1400" dirty="0"/>
              <a:t>	</a:t>
            </a:r>
            <a:br>
              <a:rPr lang="en-US" dirty="0"/>
            </a:br>
            <a:br>
              <a:rPr lang="en-US" sz="1400" dirty="0"/>
            </a:br>
            <a:r>
              <a:rPr lang="en-US" sz="1400" dirty="0"/>
              <a:t>44AB(a) -  Turnover from business &gt; 1 crore</a:t>
            </a:r>
            <a:br>
              <a:rPr lang="en-US" sz="1400" dirty="0"/>
            </a:br>
            <a:br>
              <a:rPr lang="en-US" sz="1400" dirty="0"/>
            </a:br>
            <a:r>
              <a:rPr lang="en-US" sz="1400" dirty="0"/>
              <a:t>44AB(b) -  Gross receipt from profession &gt;  50 Lacs</a:t>
            </a:r>
            <a:br>
              <a:rPr lang="en-US" sz="1400" dirty="0"/>
            </a:br>
            <a:br>
              <a:rPr lang="en-US" sz="1400" dirty="0"/>
            </a:br>
            <a:r>
              <a:rPr lang="en-US" sz="1400" dirty="0"/>
              <a:t>44AB(c) – Audit by virtue of provisions in sec 44AE / 44BB/ 44BBB</a:t>
            </a:r>
            <a:br>
              <a:rPr lang="en-US" sz="1400" dirty="0"/>
            </a:br>
            <a:br>
              <a:rPr lang="en-US" sz="1400" dirty="0"/>
            </a:br>
            <a:r>
              <a:rPr lang="en-US" sz="1400" dirty="0"/>
              <a:t>44AB(d) – Audit by virtue of provisions in sec 44ADA</a:t>
            </a:r>
            <a:br>
              <a:rPr lang="en-US" sz="1400" dirty="0"/>
            </a:br>
            <a:br>
              <a:rPr lang="en-US" sz="1400" dirty="0"/>
            </a:br>
            <a:r>
              <a:rPr lang="en-US" sz="1400" dirty="0"/>
              <a:t>44AB(e) – Audit by virtue of provisions in sec 44AD(4)</a:t>
            </a:r>
            <a:br>
              <a:rPr lang="en-US" sz="1400" dirty="0"/>
            </a:br>
            <a:br>
              <a:rPr lang="en-US" sz="1400" dirty="0"/>
            </a:br>
            <a:r>
              <a:rPr lang="en-US" sz="1400" dirty="0"/>
              <a:t>Third proviso to Sec 44AB : Audited under any other law  - Company / LLP with turnover &gt;40 Lac / Co-op Society / Society</a:t>
            </a:r>
            <a:br>
              <a:rPr lang="en-US" sz="1400" dirty="0"/>
            </a:br>
            <a:r>
              <a:rPr lang="en-US" sz="1400" dirty="0"/>
              <a:t>	The above </a:t>
            </a:r>
            <a:r>
              <a:rPr lang="en-US" sz="1400" dirty="0" err="1"/>
              <a:t>assessees</a:t>
            </a:r>
            <a:r>
              <a:rPr lang="en-US" sz="1400" dirty="0"/>
              <a:t> which are required to get their accounts audited under other statute, should not select option – 44AB(a)</a:t>
            </a:r>
            <a:br>
              <a:rPr lang="en-US" sz="1400" dirty="0"/>
            </a:br>
            <a:br>
              <a:rPr lang="en-US" sz="1400" dirty="0"/>
            </a:br>
            <a:br>
              <a:rPr lang="en-US" sz="1400" dirty="0"/>
            </a:br>
            <a:br>
              <a:rPr lang="en-US" dirty="0"/>
            </a:br>
            <a:endParaRPr lang="en-IN" dirty="0"/>
          </a:p>
        </p:txBody>
      </p:sp>
    </p:spTree>
    <p:extLst>
      <p:ext uri="{BB962C8B-B14F-4D97-AF65-F5344CB8AC3E}">
        <p14:creationId xmlns:p14="http://schemas.microsoft.com/office/powerpoint/2010/main" val="14608707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7BA01-C0D8-463F-87DD-41A446EDE23A}"/>
              </a:ext>
            </a:extLst>
          </p:cNvPr>
          <p:cNvSpPr>
            <a:spLocks noGrp="1"/>
          </p:cNvSpPr>
          <p:nvPr>
            <p:ph type="title"/>
          </p:nvPr>
        </p:nvSpPr>
        <p:spPr>
          <a:xfrm>
            <a:off x="646111" y="452718"/>
            <a:ext cx="9404723" cy="754645"/>
          </a:xfrm>
        </p:spPr>
        <p:txBody>
          <a:bodyPr/>
          <a:lstStyle/>
          <a:p>
            <a:r>
              <a:rPr lang="en-US" sz="1400" b="1" dirty="0"/>
              <a:t>Clause 16 : Amount not credited to Profit &amp; Loss Account being :</a:t>
            </a:r>
            <a:br>
              <a:rPr lang="en-US" sz="1400" b="1" dirty="0"/>
            </a:br>
            <a:br>
              <a:rPr lang="en-US" sz="1400" b="1" dirty="0"/>
            </a:br>
            <a:r>
              <a:rPr lang="en-US" sz="1400" dirty="0"/>
              <a:t>	</a:t>
            </a:r>
            <a:br>
              <a:rPr lang="en-US" dirty="0"/>
            </a:br>
            <a:br>
              <a:rPr lang="en-US" sz="1400" dirty="0"/>
            </a:br>
            <a:r>
              <a:rPr lang="en-US" sz="1400" dirty="0"/>
              <a:t>(a) the items falling within the scope of section 28;</a:t>
            </a:r>
            <a:br>
              <a:rPr lang="en-US" sz="1400" dirty="0"/>
            </a:br>
            <a:r>
              <a:rPr lang="en-US" sz="1400" dirty="0"/>
              <a:t>(b) the proforma credits, drawbacks, refund of duty of customs</a:t>
            </a:r>
            <a:br>
              <a:rPr lang="en-US" sz="1400" dirty="0"/>
            </a:br>
            <a:r>
              <a:rPr lang="en-US" sz="1400" dirty="0"/>
              <a:t>or excise or service tax, or refund of sales tax or value</a:t>
            </a:r>
            <a:br>
              <a:rPr lang="en-US" sz="1400" dirty="0"/>
            </a:br>
            <a:r>
              <a:rPr lang="en-US" sz="1400" dirty="0"/>
              <a:t>added tax, where such credits, drawbacks or refunds are</a:t>
            </a:r>
            <a:br>
              <a:rPr lang="en-US" sz="1400" dirty="0"/>
            </a:br>
            <a:r>
              <a:rPr lang="en-US" sz="1400" dirty="0"/>
              <a:t>admitted as due by the authorities concerned;</a:t>
            </a:r>
            <a:br>
              <a:rPr lang="en-US" sz="1400" dirty="0"/>
            </a:br>
            <a:r>
              <a:rPr lang="en-US" sz="1400" dirty="0"/>
              <a:t>(c) escalation claims accepted during the previous year;</a:t>
            </a:r>
            <a:br>
              <a:rPr lang="en-US" sz="1400" dirty="0"/>
            </a:br>
            <a:r>
              <a:rPr lang="en-US" sz="1400" dirty="0"/>
              <a:t>(d) any other item of income;</a:t>
            </a:r>
            <a:br>
              <a:rPr lang="en-US" sz="1400" dirty="0"/>
            </a:br>
            <a:r>
              <a:rPr lang="en-US" sz="1400" dirty="0"/>
              <a:t>(e) capital receipt, if any.</a:t>
            </a:r>
            <a:br>
              <a:rPr lang="en-US" sz="1400" dirty="0"/>
            </a:br>
            <a:br>
              <a:rPr lang="en-US" sz="1400" dirty="0"/>
            </a:br>
            <a:r>
              <a:rPr lang="en-US" sz="1400" dirty="0"/>
              <a:t>Requirement</a:t>
            </a:r>
            <a:br>
              <a:rPr lang="en-US" sz="1400" dirty="0"/>
            </a:br>
            <a:r>
              <a:rPr lang="en-US" sz="1400" dirty="0"/>
              <a:t>This clause requires auditor to report items listed in sub-clause (a) to (e) as mentioned below regarding the ‘items not credited to profit &amp; loss account’. It could imply that reporting should be based on two distinct situations:</a:t>
            </a:r>
            <a:br>
              <a:rPr lang="en-US" sz="1400" dirty="0"/>
            </a:br>
            <a:r>
              <a:rPr lang="en-US" sz="1400" dirty="0"/>
              <a:t>• Not credited the said items to profit &amp; loss account and also omitted from books of account:</a:t>
            </a:r>
            <a:br>
              <a:rPr lang="en-US" sz="1400" dirty="0"/>
            </a:br>
            <a:r>
              <a:rPr lang="en-US" sz="1400" dirty="0"/>
              <a:t>o Under this situation auditor is required to obtain written representation </a:t>
            </a:r>
            <a:r>
              <a:rPr lang="en-US" sz="1400" dirty="0" err="1"/>
              <a:t>w.r.t.</a:t>
            </a:r>
            <a:r>
              <a:rPr lang="en-US" sz="1400" dirty="0"/>
              <a:t> all the items under this clause and also the reasons for not crediting the same.</a:t>
            </a:r>
            <a:br>
              <a:rPr lang="en-US" sz="1400" dirty="0"/>
            </a:br>
            <a:r>
              <a:rPr lang="en-US" sz="1400" dirty="0"/>
              <a:t>• Crediting the said items in the books of account but not to the profit &amp; loss account – Clause </a:t>
            </a:r>
            <a:r>
              <a:rPr lang="en-US" sz="1400" dirty="0" err="1"/>
              <a:t>a,d,e</a:t>
            </a:r>
            <a:br>
              <a:rPr lang="en-US" sz="1400" dirty="0"/>
            </a:br>
            <a:br>
              <a:rPr lang="en-US" sz="1400" dirty="0"/>
            </a:br>
            <a:r>
              <a:rPr lang="en-US" sz="1400" dirty="0"/>
              <a:t>Under this clause various amounts falling within the scope of section 28 which are not credited to the profit and loss account are to be stated. However, those items which are reported in clauses 16(b), (c) and (d)</a:t>
            </a:r>
            <a:br>
              <a:rPr lang="en-US" sz="1400" dirty="0"/>
            </a:br>
            <a:r>
              <a:rPr lang="en-US" sz="1400" dirty="0"/>
              <a:t>need not be reported in clause 16 (a). Moreover items reported in clause (a) to (d) will be added in Clause 23 of Sch BP of ITR and in relevant column in “OI</a:t>
            </a:r>
            <a:r>
              <a:rPr lang="en-US" sz="1400"/>
              <a:t>” schedule in ITR</a:t>
            </a:r>
            <a:br>
              <a:rPr lang="en-US" dirty="0"/>
            </a:br>
            <a:endParaRPr lang="en-IN" dirty="0"/>
          </a:p>
        </p:txBody>
      </p:sp>
    </p:spTree>
    <p:extLst>
      <p:ext uri="{BB962C8B-B14F-4D97-AF65-F5344CB8AC3E}">
        <p14:creationId xmlns:p14="http://schemas.microsoft.com/office/powerpoint/2010/main" val="35006317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A621EB6-B126-4B64-87E4-6B38E6F921F6}"/>
              </a:ext>
            </a:extLst>
          </p:cNvPr>
          <p:cNvSpPr/>
          <p:nvPr/>
        </p:nvSpPr>
        <p:spPr>
          <a:xfrm>
            <a:off x="287044" y="243643"/>
            <a:ext cx="9922276" cy="5909310"/>
          </a:xfrm>
          <a:prstGeom prst="rect">
            <a:avLst/>
          </a:prstGeom>
        </p:spPr>
        <p:txBody>
          <a:bodyPr wrap="square">
            <a:spAutoFit/>
          </a:bodyPr>
          <a:lstStyle/>
          <a:p>
            <a:r>
              <a:rPr lang="en-US" u="sng" dirty="0"/>
              <a:t>Clause 16 (a): The items falling within the scope of section 28:</a:t>
            </a:r>
          </a:p>
          <a:p>
            <a:r>
              <a:rPr lang="en-US" dirty="0"/>
              <a:t>It should be ensured that all the items falling within section 28 which have not been credited to the Profit &amp; Loss Account are reported here. These are all incomes from business or profession.</a:t>
            </a:r>
          </a:p>
          <a:p>
            <a:endParaRPr lang="en-US" dirty="0"/>
          </a:p>
          <a:p>
            <a:r>
              <a:rPr lang="en-US" u="sng" dirty="0"/>
              <a:t>Clause 16 (b): Specific claims</a:t>
            </a:r>
          </a:p>
          <a:p>
            <a:r>
              <a:rPr lang="en-US" dirty="0"/>
              <a:t>Under this clause, the details of the following claims, if admitted as due by the concerned authorities but not credited to the profit and loss account, are to be stated.</a:t>
            </a:r>
          </a:p>
          <a:p>
            <a:r>
              <a:rPr lang="en-US" dirty="0"/>
              <a:t>a) Pro-forma credits</a:t>
            </a:r>
          </a:p>
          <a:p>
            <a:r>
              <a:rPr lang="en-US" dirty="0"/>
              <a:t>b) Drawback</a:t>
            </a:r>
          </a:p>
          <a:p>
            <a:r>
              <a:rPr lang="en-US" dirty="0"/>
              <a:t>c) Refund of duty of customs</a:t>
            </a:r>
          </a:p>
          <a:p>
            <a:r>
              <a:rPr lang="en-US" dirty="0"/>
              <a:t>d) Refund of excise duty</a:t>
            </a:r>
          </a:p>
          <a:p>
            <a:r>
              <a:rPr lang="en-US" dirty="0"/>
              <a:t>e) Refund of service tax</a:t>
            </a:r>
          </a:p>
          <a:p>
            <a:r>
              <a:rPr lang="en-US" dirty="0"/>
              <a:t>f) Refund of sales tax or value added tax</a:t>
            </a:r>
          </a:p>
          <a:p>
            <a:endParaRPr lang="en-US" dirty="0"/>
          </a:p>
          <a:p>
            <a:r>
              <a:rPr lang="en-US" u="sng" dirty="0"/>
              <a:t>Clause 16 (c): Escalation claims accepted during the previous year </a:t>
            </a:r>
          </a:p>
          <a:p>
            <a:r>
              <a:rPr lang="en-US" dirty="0"/>
              <a:t>• Under this clause, the escalation claims accepted during the previous year but not credited to the profit and loss account should be stated.</a:t>
            </a:r>
          </a:p>
          <a:p>
            <a:r>
              <a:rPr lang="en-US" dirty="0"/>
              <a:t> • Escalation claims would normally arise pursuant to a contract (including contracts entered into in earlier years) a) if so permitted by the contract, and b) other party has signified unconditional acceptance could constitute accepted claims.</a:t>
            </a:r>
            <a:endParaRPr lang="en-IN" dirty="0"/>
          </a:p>
        </p:txBody>
      </p:sp>
    </p:spTree>
    <p:extLst>
      <p:ext uri="{BB962C8B-B14F-4D97-AF65-F5344CB8AC3E}">
        <p14:creationId xmlns:p14="http://schemas.microsoft.com/office/powerpoint/2010/main" val="7579372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27FF356-2F23-49CC-AB0B-9A539ECE66B0}"/>
              </a:ext>
            </a:extLst>
          </p:cNvPr>
          <p:cNvSpPr/>
          <p:nvPr/>
        </p:nvSpPr>
        <p:spPr>
          <a:xfrm>
            <a:off x="485946" y="243680"/>
            <a:ext cx="9963071" cy="6278642"/>
          </a:xfrm>
          <a:prstGeom prst="rect">
            <a:avLst/>
          </a:prstGeom>
        </p:spPr>
        <p:txBody>
          <a:bodyPr wrap="square">
            <a:spAutoFit/>
          </a:bodyPr>
          <a:lstStyle/>
          <a:p>
            <a:r>
              <a:rPr lang="en-US" u="sng" dirty="0"/>
              <a:t>Clause 16 (d): Any other item of income</a:t>
            </a:r>
          </a:p>
          <a:p>
            <a:endParaRPr lang="en-US" u="sng" dirty="0"/>
          </a:p>
          <a:p>
            <a:r>
              <a:rPr lang="en-US" sz="1400" dirty="0"/>
              <a:t>Under this clause, various amounts falling within the scope of section 28 which are not credited to Profit &amp; Loss account are to be stated</a:t>
            </a:r>
          </a:p>
          <a:p>
            <a:endParaRPr lang="en-US" sz="1400" dirty="0"/>
          </a:p>
          <a:p>
            <a:r>
              <a:rPr lang="en-US" sz="1400" dirty="0"/>
              <a:t>Therefore any item of income which is not business income is not required to be reported. The tax auditor should report NIL in such cases. </a:t>
            </a:r>
          </a:p>
          <a:p>
            <a:endParaRPr lang="en-US" sz="1400" dirty="0"/>
          </a:p>
          <a:p>
            <a:r>
              <a:rPr lang="en-US" sz="1400" dirty="0"/>
              <a:t>Illustrative </a:t>
            </a:r>
            <a:r>
              <a:rPr lang="en-US" sz="1400" dirty="0" err="1"/>
              <a:t>examplles</a:t>
            </a:r>
            <a:r>
              <a:rPr lang="en-US" sz="1400" dirty="0"/>
              <a:t> – Interest , salary , dividend, rent , capital gain </a:t>
            </a:r>
            <a:r>
              <a:rPr lang="en-US" sz="1400" dirty="0" err="1"/>
              <a:t>etc</a:t>
            </a:r>
            <a:r>
              <a:rPr lang="en-US" sz="1400" dirty="0"/>
              <a:t> credited to capital account , not being income within scope of sec 28, is not required to be reported.</a:t>
            </a:r>
          </a:p>
          <a:p>
            <a:endParaRPr lang="en-US" sz="1400" dirty="0"/>
          </a:p>
          <a:p>
            <a:r>
              <a:rPr lang="en-US" u="sng" dirty="0"/>
              <a:t>Clause 16 (e): Capital receipt, if any</a:t>
            </a:r>
          </a:p>
          <a:p>
            <a:r>
              <a:rPr lang="en-US" sz="1400" dirty="0"/>
              <a:t>The purpose of this clause is to inform the Tax Authorities about various capital receipts which have not been credited to profit &amp; loss account so that they can determine whether such receipts are taxable or not and whether the assessee has offered such capital receipts for taxation, if taxable.</a:t>
            </a:r>
          </a:p>
          <a:p>
            <a:endParaRPr lang="en-US" sz="1400" dirty="0"/>
          </a:p>
          <a:p>
            <a:r>
              <a:rPr lang="en-US" sz="1400" dirty="0"/>
              <a:t>Equity, loans and borrowings should not be stated under this sub-clause.</a:t>
            </a:r>
          </a:p>
          <a:p>
            <a:endParaRPr lang="en-US" sz="1400" dirty="0"/>
          </a:p>
          <a:p>
            <a:r>
              <a:rPr lang="en-US" sz="1400" dirty="0"/>
              <a:t>Illustrative list of items to be included –</a:t>
            </a:r>
          </a:p>
          <a:p>
            <a:r>
              <a:rPr lang="en-US" sz="1400" dirty="0"/>
              <a:t>(a) Capital subsidy received in the form of Government grants which are in the nature of promoters’ contribution i.e., they are given with reference to the total investment of the undertaking or by way of contribution to its total capital outlay. For e.g. Capital Investment Subsidy Scheme.</a:t>
            </a:r>
          </a:p>
          <a:p>
            <a:r>
              <a:rPr lang="en-US" sz="1400" dirty="0"/>
              <a:t>(b) Government grant in relation to a specific fixed asset where such grant is shown as a deduction from the gross value of the asset by the concern in arriving at its book value.</a:t>
            </a:r>
          </a:p>
          <a:p>
            <a:r>
              <a:rPr lang="en-US" sz="1400" dirty="0"/>
              <a:t>(c) Compensation for surrendering certain rights.</a:t>
            </a:r>
          </a:p>
          <a:p>
            <a:r>
              <a:rPr lang="en-US" sz="1400" dirty="0"/>
              <a:t>(d) Profit on sale of fixed assets/investments to the extent not credited to the profit and loss account.</a:t>
            </a:r>
          </a:p>
          <a:p>
            <a:endParaRPr lang="en-US" sz="1400" dirty="0"/>
          </a:p>
          <a:p>
            <a:endParaRPr lang="en-IN" sz="1400" dirty="0"/>
          </a:p>
        </p:txBody>
      </p:sp>
    </p:spTree>
    <p:extLst>
      <p:ext uri="{BB962C8B-B14F-4D97-AF65-F5344CB8AC3E}">
        <p14:creationId xmlns:p14="http://schemas.microsoft.com/office/powerpoint/2010/main" val="25188676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8666294-4F3B-4CD1-9985-0F04D4484FF8}"/>
              </a:ext>
            </a:extLst>
          </p:cNvPr>
          <p:cNvSpPr/>
          <p:nvPr/>
        </p:nvSpPr>
        <p:spPr>
          <a:xfrm>
            <a:off x="683309" y="270314"/>
            <a:ext cx="9703565" cy="369332"/>
          </a:xfrm>
          <a:prstGeom prst="rect">
            <a:avLst/>
          </a:prstGeom>
        </p:spPr>
        <p:txBody>
          <a:bodyPr wrap="square">
            <a:spAutoFit/>
          </a:bodyPr>
          <a:lstStyle/>
          <a:p>
            <a:r>
              <a:rPr lang="en-IN" dirty="0"/>
              <a:t>CLAUSE 21(a):  </a:t>
            </a:r>
          </a:p>
        </p:txBody>
      </p:sp>
      <p:sp>
        <p:nvSpPr>
          <p:cNvPr id="4" name="Rectangle 3">
            <a:extLst>
              <a:ext uri="{FF2B5EF4-FFF2-40B4-BE49-F238E27FC236}">
                <a16:creationId xmlns:a16="http://schemas.microsoft.com/office/drawing/2014/main" id="{3D2701B4-7725-421F-97AC-F1ED15C1E318}"/>
              </a:ext>
            </a:extLst>
          </p:cNvPr>
          <p:cNvSpPr/>
          <p:nvPr/>
        </p:nvSpPr>
        <p:spPr>
          <a:xfrm>
            <a:off x="2487090" y="270314"/>
            <a:ext cx="7837639" cy="1754326"/>
          </a:xfrm>
          <a:prstGeom prst="rect">
            <a:avLst/>
          </a:prstGeom>
        </p:spPr>
        <p:txBody>
          <a:bodyPr wrap="square">
            <a:spAutoFit/>
          </a:bodyPr>
          <a:lstStyle/>
          <a:p>
            <a:r>
              <a:rPr lang="en-US" dirty="0"/>
              <a:t>Expenditure by way of penalty or fine for violation of any law for the time being in force; </a:t>
            </a:r>
          </a:p>
          <a:p>
            <a:r>
              <a:rPr lang="en-US" dirty="0"/>
              <a:t>Expenditure by way of penalty or fine not covered</a:t>
            </a:r>
          </a:p>
          <a:p>
            <a:r>
              <a:rPr lang="en-US" dirty="0"/>
              <a:t>above; </a:t>
            </a:r>
          </a:p>
          <a:p>
            <a:r>
              <a:rPr lang="en-US" dirty="0"/>
              <a:t>Expenditure incurred for any other purpose which is an offence or is prohibited by law:</a:t>
            </a:r>
            <a:endParaRPr lang="en-IN" dirty="0"/>
          </a:p>
        </p:txBody>
      </p:sp>
      <p:sp>
        <p:nvSpPr>
          <p:cNvPr id="5" name="Rectangle 4">
            <a:extLst>
              <a:ext uri="{FF2B5EF4-FFF2-40B4-BE49-F238E27FC236}">
                <a16:creationId xmlns:a16="http://schemas.microsoft.com/office/drawing/2014/main" id="{311E189E-752C-47BE-959C-F83D653210D9}"/>
              </a:ext>
            </a:extLst>
          </p:cNvPr>
          <p:cNvSpPr/>
          <p:nvPr/>
        </p:nvSpPr>
        <p:spPr>
          <a:xfrm>
            <a:off x="292963" y="2601157"/>
            <a:ext cx="10031766" cy="3416320"/>
          </a:xfrm>
          <a:prstGeom prst="rect">
            <a:avLst/>
          </a:prstGeom>
        </p:spPr>
        <p:txBody>
          <a:bodyPr wrap="square">
            <a:spAutoFit/>
          </a:bodyPr>
          <a:lstStyle/>
          <a:p>
            <a:r>
              <a:rPr lang="en-US" dirty="0"/>
              <a:t>The courts have laid down that any penalty or fine for violation of law is not admissible as expenditure. It is in this context the requirement stipulated by clause 21(a) is to be answered.</a:t>
            </a:r>
          </a:p>
          <a:p>
            <a:endParaRPr lang="en-US" dirty="0"/>
          </a:p>
          <a:p>
            <a:r>
              <a:rPr lang="en-US" dirty="0"/>
              <a:t>The auditor should examine the provisions of the relevant statute providing for payment of such impost notwithstanding the nomenclature of the impost as given by the statute, to find whether it is compensatory or penal in nature.</a:t>
            </a:r>
          </a:p>
          <a:p>
            <a:endParaRPr lang="en-US" dirty="0"/>
          </a:p>
          <a:p>
            <a:r>
              <a:rPr lang="en-US" dirty="0"/>
              <a:t>Interest on late payment of GST / Service Tax  is not required to be reported here.</a:t>
            </a:r>
          </a:p>
          <a:p>
            <a:r>
              <a:rPr lang="en-US" dirty="0"/>
              <a:t>	CIT Vs Bharat Steel Tubes Ltd (1997) 226 ITR 750 (Del) </a:t>
            </a:r>
          </a:p>
          <a:p>
            <a:r>
              <a:rPr lang="en-US" dirty="0"/>
              <a:t>Late filing fee (TDS or GST) is not penalty, hence not required to be reported here.</a:t>
            </a:r>
          </a:p>
          <a:p>
            <a:r>
              <a:rPr lang="en-US" dirty="0"/>
              <a:t>	</a:t>
            </a:r>
            <a:r>
              <a:rPr lang="en-US" dirty="0" err="1"/>
              <a:t>Rashmikant</a:t>
            </a:r>
            <a:r>
              <a:rPr lang="en-US" dirty="0"/>
              <a:t> </a:t>
            </a:r>
            <a:r>
              <a:rPr lang="en-US" dirty="0" err="1"/>
              <a:t>Kundalia</a:t>
            </a:r>
            <a:r>
              <a:rPr lang="en-US" dirty="0"/>
              <a:t> Vs UOI – (2015) 275 ITR 0138 (Bom)</a:t>
            </a:r>
            <a:endParaRPr lang="en-IN" dirty="0"/>
          </a:p>
        </p:txBody>
      </p:sp>
    </p:spTree>
    <p:extLst>
      <p:ext uri="{BB962C8B-B14F-4D97-AF65-F5344CB8AC3E}">
        <p14:creationId xmlns:p14="http://schemas.microsoft.com/office/powerpoint/2010/main" val="42901582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502EC3E-4F8D-4199-92D5-D0C0D547DC3F}"/>
              </a:ext>
            </a:extLst>
          </p:cNvPr>
          <p:cNvSpPr/>
          <p:nvPr/>
        </p:nvSpPr>
        <p:spPr>
          <a:xfrm>
            <a:off x="500109" y="256103"/>
            <a:ext cx="9789110" cy="2369880"/>
          </a:xfrm>
          <a:prstGeom prst="rect">
            <a:avLst/>
          </a:prstGeom>
        </p:spPr>
        <p:txBody>
          <a:bodyPr wrap="square">
            <a:spAutoFit/>
          </a:bodyPr>
          <a:lstStyle/>
          <a:p>
            <a:r>
              <a:rPr lang="en-US" u="sng" dirty="0"/>
              <a:t>Clause 21(g) - Particulars of any liability of a contingent nature</a:t>
            </a:r>
          </a:p>
          <a:p>
            <a:endParaRPr lang="en-US" dirty="0"/>
          </a:p>
          <a:p>
            <a:r>
              <a:rPr lang="en-US" sz="1400" dirty="0"/>
              <a:t>The assessee is required to furnish particulars of any liability of a contingent nature debited to the profit and loss account.</a:t>
            </a:r>
          </a:p>
          <a:p>
            <a:endParaRPr lang="en-US" sz="1400" dirty="0"/>
          </a:p>
          <a:p>
            <a:r>
              <a:rPr lang="en-US" sz="1400" dirty="0"/>
              <a:t>Contingent liabilities which are mentioned in notes to accounts are not to be reported here as they are not debited to profit and loss account.</a:t>
            </a:r>
          </a:p>
          <a:p>
            <a:endParaRPr lang="en-US" sz="1400" dirty="0"/>
          </a:p>
          <a:p>
            <a:r>
              <a:rPr lang="en-US" sz="1400" dirty="0"/>
              <a:t>Reference may be made to AS-29, ‘Provisions, Contingent Liabilities and Contingent Assets’ to determine what should normally be treated as a contingent liability.</a:t>
            </a:r>
            <a:endParaRPr lang="en-IN" sz="1400" dirty="0"/>
          </a:p>
        </p:txBody>
      </p:sp>
    </p:spTree>
    <p:extLst>
      <p:ext uri="{BB962C8B-B14F-4D97-AF65-F5344CB8AC3E}">
        <p14:creationId xmlns:p14="http://schemas.microsoft.com/office/powerpoint/2010/main" val="37211679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43E08D3-76DC-44AC-8A27-503CCB8F3F9F}"/>
              </a:ext>
            </a:extLst>
          </p:cNvPr>
          <p:cNvSpPr/>
          <p:nvPr/>
        </p:nvSpPr>
        <p:spPr>
          <a:xfrm>
            <a:off x="411332" y="309369"/>
            <a:ext cx="9922275" cy="3016210"/>
          </a:xfrm>
          <a:prstGeom prst="rect">
            <a:avLst/>
          </a:prstGeom>
        </p:spPr>
        <p:txBody>
          <a:bodyPr wrap="square">
            <a:spAutoFit/>
          </a:bodyPr>
          <a:lstStyle/>
          <a:p>
            <a:r>
              <a:rPr lang="en-US" u="sng" dirty="0"/>
              <a:t>Clause 23: Payments made to persons specified u/s 40A(2)(b)</a:t>
            </a:r>
          </a:p>
          <a:p>
            <a:endParaRPr lang="en-US" u="sng" dirty="0"/>
          </a:p>
          <a:p>
            <a:r>
              <a:rPr lang="en-US" sz="1400" dirty="0"/>
              <a:t>Persons specified in Section 40A(2)(b)- Page 290</a:t>
            </a:r>
          </a:p>
          <a:p>
            <a:endParaRPr lang="en-US" sz="1400" dirty="0"/>
          </a:p>
          <a:p>
            <a:r>
              <a:rPr lang="en-US" sz="1400" dirty="0">
                <a:hlinkClick r:id="rId2" action="ppaction://hlinkfile"/>
              </a:rPr>
              <a:t>F:\Data\ICAI\Guidance Note\tax audit\Guidance </a:t>
            </a:r>
            <a:r>
              <a:rPr lang="en-US" sz="1400" dirty="0" err="1">
                <a:hlinkClick r:id="rId2" action="ppaction://hlinkfile"/>
              </a:rPr>
              <a:t>note_tax</a:t>
            </a:r>
            <a:r>
              <a:rPr lang="en-US" sz="1400" dirty="0">
                <a:hlinkClick r:id="rId2" action="ppaction://hlinkfile"/>
              </a:rPr>
              <a:t> audit 44AB.pdf</a:t>
            </a:r>
            <a:endParaRPr lang="en-US" sz="1400" dirty="0"/>
          </a:p>
          <a:p>
            <a:endParaRPr lang="en-US" sz="1400" dirty="0"/>
          </a:p>
          <a:p>
            <a:endParaRPr lang="en-US" sz="1400" dirty="0"/>
          </a:p>
          <a:p>
            <a:r>
              <a:rPr lang="en-US" sz="1400" dirty="0"/>
              <a:t>This clause deals with related party payments</a:t>
            </a:r>
          </a:p>
          <a:p>
            <a:endParaRPr lang="en-US" sz="1400" dirty="0"/>
          </a:p>
          <a:p>
            <a:r>
              <a:rPr lang="en-US" sz="1400" dirty="0"/>
              <a:t>The Tax Auditor is not required to comment on the reasonableness or otherwise of such payments.</a:t>
            </a:r>
          </a:p>
          <a:p>
            <a:endParaRPr lang="en-US" sz="1400" dirty="0"/>
          </a:p>
          <a:p>
            <a:endParaRPr lang="en-US" sz="1400" dirty="0"/>
          </a:p>
          <a:p>
            <a:endParaRPr lang="en-IN" sz="1400" dirty="0"/>
          </a:p>
        </p:txBody>
      </p:sp>
    </p:spTree>
    <p:extLst>
      <p:ext uri="{BB962C8B-B14F-4D97-AF65-F5344CB8AC3E}">
        <p14:creationId xmlns:p14="http://schemas.microsoft.com/office/powerpoint/2010/main" val="3849792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AE318-AE8B-4F14-91AD-E75C25079DD1}"/>
              </a:ext>
            </a:extLst>
          </p:cNvPr>
          <p:cNvSpPr>
            <a:spLocks noGrp="1"/>
          </p:cNvSpPr>
          <p:nvPr>
            <p:ph type="title" idx="4294967295"/>
          </p:nvPr>
        </p:nvSpPr>
        <p:spPr>
          <a:xfrm>
            <a:off x="861134" y="452438"/>
            <a:ext cx="8543216" cy="639762"/>
          </a:xfrm>
        </p:spPr>
        <p:txBody>
          <a:bodyPr/>
          <a:lstStyle/>
          <a:p>
            <a:r>
              <a:rPr lang="en-US" sz="3200" dirty="0"/>
              <a:t>	References used in this presentation</a:t>
            </a:r>
            <a:br>
              <a:rPr lang="en-US" sz="3200" dirty="0"/>
            </a:br>
            <a:br>
              <a:rPr lang="en-US" sz="3200" dirty="0"/>
            </a:br>
            <a:r>
              <a:rPr lang="en-US" sz="1600" dirty="0"/>
              <a:t>ICAI Guidance Note on Tax audit u/s 44AB Revised 2014 edition</a:t>
            </a:r>
            <a:br>
              <a:rPr lang="en-US" sz="1600" dirty="0"/>
            </a:br>
            <a:br>
              <a:rPr lang="en-US" sz="1600" dirty="0"/>
            </a:br>
            <a:r>
              <a:rPr lang="en-US" sz="1600" dirty="0"/>
              <a:t>Implementation guide </a:t>
            </a:r>
            <a:r>
              <a:rPr lang="en-US" sz="1600" dirty="0" err="1"/>
              <a:t>wrt</a:t>
            </a:r>
            <a:r>
              <a:rPr lang="en-US" sz="1600" dirty="0"/>
              <a:t> Notification dated 20/7/18 effective from 20/8/2018</a:t>
            </a:r>
            <a:br>
              <a:rPr lang="en-US" sz="1600" dirty="0"/>
            </a:br>
            <a:br>
              <a:rPr lang="en-US" sz="1600" dirty="0"/>
            </a:br>
            <a:r>
              <a:rPr lang="en-US" sz="1600" dirty="0"/>
              <a:t>Study on compliances in Reporting in Tax Audit Report – issued by TAQRB ICAI (June 2022 edition)</a:t>
            </a:r>
            <a:br>
              <a:rPr lang="en-US" sz="1600" dirty="0"/>
            </a:br>
            <a:br>
              <a:rPr lang="en-US" sz="1600" dirty="0"/>
            </a:br>
            <a:r>
              <a:rPr lang="en-US" sz="1600" dirty="0"/>
              <a:t>Exposure Draft – Revised Guidance Note on Tax audit u/s 44AB</a:t>
            </a:r>
            <a:br>
              <a:rPr lang="en-US" sz="1600" dirty="0"/>
            </a:br>
            <a:endParaRPr lang="en-IN" sz="1600" dirty="0"/>
          </a:p>
        </p:txBody>
      </p:sp>
    </p:spTree>
    <p:extLst>
      <p:ext uri="{BB962C8B-B14F-4D97-AF65-F5344CB8AC3E}">
        <p14:creationId xmlns:p14="http://schemas.microsoft.com/office/powerpoint/2010/main" val="30605867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027CAA0-6836-4BC0-AFBE-B871C0AEE201}"/>
              </a:ext>
            </a:extLst>
          </p:cNvPr>
          <p:cNvSpPr/>
          <p:nvPr/>
        </p:nvSpPr>
        <p:spPr>
          <a:xfrm>
            <a:off x="328474" y="217048"/>
            <a:ext cx="9880846" cy="5816977"/>
          </a:xfrm>
          <a:prstGeom prst="rect">
            <a:avLst/>
          </a:prstGeom>
        </p:spPr>
        <p:txBody>
          <a:bodyPr wrap="square">
            <a:spAutoFit/>
          </a:bodyPr>
          <a:lstStyle/>
          <a:p>
            <a:r>
              <a:rPr lang="en-US" u="sng" dirty="0"/>
              <a:t>Clause 25: Deemed Profits / Gains u/s 41</a:t>
            </a:r>
          </a:p>
          <a:p>
            <a:endParaRPr lang="en-US" u="sng" dirty="0"/>
          </a:p>
          <a:p>
            <a:r>
              <a:rPr lang="en-US" sz="1400" dirty="0"/>
              <a:t>Section 41(1): Reversal/writing back of trading liability</a:t>
            </a:r>
          </a:p>
          <a:p>
            <a:r>
              <a:rPr lang="en-US" sz="1400" dirty="0"/>
              <a:t>o Under this section if any allowance or deduction that had been allowed to assessee in respect of any loss, expenditure or trading liability in any assessment year and in later years if assessee obtains such amount, then the same shall be chargeable to tax as business income.</a:t>
            </a:r>
          </a:p>
          <a:p>
            <a:r>
              <a:rPr lang="en-US" sz="1400" dirty="0"/>
              <a:t>o If the assessee has written back some liability in the books of accounts and the expenditure represented by such liability had been allowed as deduction in any previous year, then such write back shall be taxable as business income.</a:t>
            </a:r>
          </a:p>
          <a:p>
            <a:endParaRPr lang="en-US" sz="1400" dirty="0"/>
          </a:p>
          <a:p>
            <a:r>
              <a:rPr lang="en-US" sz="1400" dirty="0"/>
              <a:t>Liability of assessee does not cease merely because liability has become barred by limitation. Liability ceases when it has become barred by limitation and the assessee has unequivocally expressed its intention not to</a:t>
            </a:r>
          </a:p>
          <a:p>
            <a:r>
              <a:rPr lang="en-US" sz="1400" dirty="0" err="1"/>
              <a:t>honour</a:t>
            </a:r>
            <a:r>
              <a:rPr lang="en-US" sz="1400" dirty="0"/>
              <a:t> the liability, when demanded.</a:t>
            </a:r>
          </a:p>
          <a:p>
            <a:endParaRPr lang="en-US" sz="1400" dirty="0"/>
          </a:p>
          <a:p>
            <a:r>
              <a:rPr lang="en-US" sz="1400" dirty="0"/>
              <a:t>When a liability is shown outstanding for more than 4 years, in case of an assessee company, this amounted to</a:t>
            </a:r>
          </a:p>
          <a:p>
            <a:r>
              <a:rPr lang="en-US" sz="1400" dirty="0"/>
              <a:t>acknowledging the debt in </a:t>
            </a:r>
            <a:r>
              <a:rPr lang="en-US" sz="1400" dirty="0" err="1"/>
              <a:t>favour</a:t>
            </a:r>
            <a:r>
              <a:rPr lang="en-US" sz="1400" dirty="0"/>
              <a:t> of creditors for the purposes of section 18 of the Limitation Act, 1963. The amount was not assessable under section 41(1).This was so held by Delhi High Court in the case of CIT V/s</a:t>
            </a:r>
          </a:p>
          <a:p>
            <a:r>
              <a:rPr lang="en-US" sz="1400" dirty="0"/>
              <a:t>Shri Vardhman Overseas Ltd(2012) 343 ITR 408(Del). SLP Dismissed in SC</a:t>
            </a:r>
          </a:p>
          <a:p>
            <a:endParaRPr lang="en-US" sz="1400" dirty="0"/>
          </a:p>
          <a:p>
            <a:r>
              <a:rPr lang="en-US" sz="1400" dirty="0"/>
              <a:t>Section 41(4) – Bad debts recovered</a:t>
            </a:r>
          </a:p>
          <a:p>
            <a:endParaRPr lang="en-US" sz="1400" dirty="0"/>
          </a:p>
          <a:p>
            <a:endParaRPr lang="en-US" sz="1400" dirty="0"/>
          </a:p>
          <a:p>
            <a:r>
              <a:rPr lang="en-US" sz="1400" dirty="0"/>
              <a:t>It is to be noted that as per the Guidance Note, amount reportable under clause 41 is to be reported, irrespective of the fact whether the relevant amount has been credited to the profit and loss account or not.</a:t>
            </a:r>
          </a:p>
          <a:p>
            <a:endParaRPr lang="en-US" sz="1400" dirty="0"/>
          </a:p>
          <a:p>
            <a:r>
              <a:rPr lang="en-US" sz="1400" dirty="0"/>
              <a:t>Clause 20 of Schedule BP in ITR – Deemed income u/s 41</a:t>
            </a:r>
            <a:endParaRPr lang="en-IN" sz="1400" dirty="0"/>
          </a:p>
        </p:txBody>
      </p:sp>
    </p:spTree>
    <p:extLst>
      <p:ext uri="{BB962C8B-B14F-4D97-AF65-F5344CB8AC3E}">
        <p14:creationId xmlns:p14="http://schemas.microsoft.com/office/powerpoint/2010/main" val="34809797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DBFC3EC-9C4E-450A-91E9-C6FF520B30F1}"/>
              </a:ext>
            </a:extLst>
          </p:cNvPr>
          <p:cNvSpPr/>
          <p:nvPr/>
        </p:nvSpPr>
        <p:spPr>
          <a:xfrm>
            <a:off x="278167" y="206379"/>
            <a:ext cx="10064318" cy="3724096"/>
          </a:xfrm>
          <a:prstGeom prst="rect">
            <a:avLst/>
          </a:prstGeom>
        </p:spPr>
        <p:txBody>
          <a:bodyPr wrap="square">
            <a:spAutoFit/>
          </a:bodyPr>
          <a:lstStyle/>
          <a:p>
            <a:r>
              <a:rPr lang="en-US" u="sng" dirty="0"/>
              <a:t>Clause 31(a) - Section 269SS</a:t>
            </a:r>
          </a:p>
          <a:p>
            <a:endParaRPr lang="en-US" u="sng" dirty="0"/>
          </a:p>
          <a:p>
            <a:endParaRPr lang="en-US" u="sng" dirty="0"/>
          </a:p>
          <a:p>
            <a:r>
              <a:rPr lang="en-US" sz="1400" dirty="0"/>
              <a:t>Details to be reported under this sub-clause include:</a:t>
            </a:r>
          </a:p>
          <a:p>
            <a:r>
              <a:rPr lang="en-US" sz="1400" dirty="0"/>
              <a:t>-	whether the loan or deposit  or specified sum was taken or accepted by cheque or bank draft or use of 	electronic clearing 	system through a bank account</a:t>
            </a:r>
          </a:p>
          <a:p>
            <a:pPr marL="285750" indent="-285750">
              <a:buFontTx/>
              <a:buChar char="-"/>
            </a:pPr>
            <a:r>
              <a:rPr lang="en-US" sz="1400" dirty="0"/>
              <a:t>in case the loan or deposit or specified sum was taken or accepted by cheque or bank draft, whether the same was taken or accepted by an account payee cheque or an account payee bank draft</a:t>
            </a:r>
          </a:p>
          <a:p>
            <a:pPr marL="285750" indent="-285750">
              <a:buFontTx/>
              <a:buChar char="-"/>
            </a:pPr>
            <a:endParaRPr lang="en-US" sz="1400" dirty="0"/>
          </a:p>
          <a:p>
            <a:pPr marL="285750" indent="-285750">
              <a:buFontTx/>
              <a:buChar char="-"/>
            </a:pPr>
            <a:r>
              <a:rPr lang="en-US" sz="1400" dirty="0"/>
              <a:t>Even squared off accounts to be included</a:t>
            </a:r>
          </a:p>
          <a:p>
            <a:pPr marL="285750" indent="-285750">
              <a:buFontTx/>
              <a:buChar char="-"/>
            </a:pPr>
            <a:endParaRPr lang="en-US" sz="1400" dirty="0"/>
          </a:p>
          <a:p>
            <a:r>
              <a:rPr lang="en-US" sz="1400" u="sng" dirty="0"/>
              <a:t>General disclaimer in Para 3 /Para 5 of 3CA/3CB</a:t>
            </a:r>
          </a:p>
          <a:p>
            <a:endParaRPr lang="en-US" sz="1400" dirty="0"/>
          </a:p>
          <a:p>
            <a:r>
              <a:rPr lang="en-US" sz="1400" dirty="0"/>
              <a:t>“It is not possible for us to verify whether loans or deposits or specified sum have been taken or accepted otherwise than by an account payee cheque or account payee bank draft, as the necessary evidence is not in the possession of the assessee”.</a:t>
            </a:r>
          </a:p>
        </p:txBody>
      </p:sp>
    </p:spTree>
    <p:extLst>
      <p:ext uri="{BB962C8B-B14F-4D97-AF65-F5344CB8AC3E}">
        <p14:creationId xmlns:p14="http://schemas.microsoft.com/office/powerpoint/2010/main" val="18295547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BE745FF-F574-482C-9226-AE8F4110A912}"/>
              </a:ext>
            </a:extLst>
          </p:cNvPr>
          <p:cNvSpPr/>
          <p:nvPr/>
        </p:nvSpPr>
        <p:spPr>
          <a:xfrm>
            <a:off x="878889" y="1429305"/>
            <a:ext cx="8984202" cy="3754874"/>
          </a:xfrm>
          <a:prstGeom prst="rect">
            <a:avLst/>
          </a:prstGeom>
        </p:spPr>
        <p:txBody>
          <a:bodyPr wrap="square">
            <a:spAutoFit/>
          </a:bodyPr>
          <a:lstStyle/>
          <a:p>
            <a:pPr marL="285750" indent="-285750">
              <a:buFont typeface="Arial" panose="020B0604020202020204" pitchFamily="34" charset="0"/>
              <a:buChar char="•"/>
            </a:pPr>
            <a:r>
              <a:rPr lang="en-US" sz="1400" dirty="0"/>
              <a:t>Sale proceeds collected by the selling agent will not be considered as 	loan or deposit.</a:t>
            </a:r>
          </a:p>
          <a:p>
            <a:endParaRPr lang="en-US" sz="1400" dirty="0"/>
          </a:p>
          <a:p>
            <a:pPr marL="285750" indent="-285750">
              <a:buFont typeface="Arial" panose="020B0604020202020204" pitchFamily="34" charset="0"/>
              <a:buChar char="•"/>
            </a:pPr>
            <a:r>
              <a:rPr lang="en-US" sz="1400" dirty="0"/>
              <a:t>Advance received against agreement of sale of goods is not a loan or deposit.</a:t>
            </a:r>
          </a:p>
          <a:p>
            <a:endParaRPr lang="en-US" sz="1400" dirty="0"/>
          </a:p>
          <a:p>
            <a:pPr marL="285750" indent="-285750">
              <a:buFont typeface="Arial" panose="020B0604020202020204" pitchFamily="34" charset="0"/>
              <a:buChar char="•"/>
            </a:pPr>
            <a:r>
              <a:rPr lang="en-US" sz="1400" dirty="0"/>
              <a:t>Opening credit balance of loan taken in earlier years is not specifically required to be disclosed. However, while giving figures of maximum amount outstanding at any time during the year or while giving information about acceptance and repayment of loan/deposit, the opening balances in the loan accounts will have to be taken into consideration.</a:t>
            </a:r>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r>
              <a:rPr lang="en-US" sz="1400" dirty="0"/>
              <a:t>Even if the loans are taken free of interest the information will still have to be given.</a:t>
            </a:r>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r>
              <a:rPr lang="en-US" sz="1400" dirty="0"/>
              <a:t>Security deposits against contracts, etc. will be covered by the definition of ‘deposit’ and therefore, such information will have to be given.</a:t>
            </a:r>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r>
              <a:rPr lang="en-US" sz="1400" dirty="0"/>
              <a:t>Share application money received and remaining unallotted is not required to be reported here.</a:t>
            </a:r>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IN" sz="1400" dirty="0"/>
          </a:p>
        </p:txBody>
      </p:sp>
    </p:spTree>
    <p:extLst>
      <p:ext uri="{BB962C8B-B14F-4D97-AF65-F5344CB8AC3E}">
        <p14:creationId xmlns:p14="http://schemas.microsoft.com/office/powerpoint/2010/main" val="6495372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0BF7D4B-CA09-46C4-BA41-16CBF50C9C62}"/>
              </a:ext>
            </a:extLst>
          </p:cNvPr>
          <p:cNvSpPr/>
          <p:nvPr/>
        </p:nvSpPr>
        <p:spPr>
          <a:xfrm>
            <a:off x="544497" y="248976"/>
            <a:ext cx="9762478" cy="5663089"/>
          </a:xfrm>
          <a:prstGeom prst="rect">
            <a:avLst/>
          </a:prstGeom>
        </p:spPr>
        <p:txBody>
          <a:bodyPr wrap="square">
            <a:spAutoFit/>
          </a:bodyPr>
          <a:lstStyle/>
          <a:p>
            <a:r>
              <a:rPr lang="en-US" dirty="0"/>
              <a:t>Section 269ST</a:t>
            </a:r>
          </a:p>
          <a:p>
            <a:endParaRPr lang="en-US" dirty="0"/>
          </a:p>
          <a:p>
            <a:r>
              <a:rPr lang="en-US" dirty="0"/>
              <a:t> </a:t>
            </a:r>
            <a:r>
              <a:rPr lang="en-US" sz="1400" dirty="0"/>
              <a:t>It provides that no person shall receive sum of Rs. 2 lakh or more</a:t>
            </a:r>
          </a:p>
          <a:p>
            <a:r>
              <a:rPr lang="en-US" sz="1400" dirty="0"/>
              <a:t>a) in aggregate from a person in a day; or</a:t>
            </a:r>
          </a:p>
          <a:p>
            <a:r>
              <a:rPr lang="en-US" sz="1400" dirty="0"/>
              <a:t>b) in respect of a single transaction; or</a:t>
            </a:r>
          </a:p>
          <a:p>
            <a:r>
              <a:rPr lang="en-US" sz="1400" dirty="0"/>
              <a:t>c) in respect of transactions relating to one event or occasion from a person otherwise than by an account payee cheque or an account payee demand draft or by use of electronic clearing system through a bank</a:t>
            </a:r>
          </a:p>
          <a:p>
            <a:r>
              <a:rPr lang="en-US" sz="1400" dirty="0"/>
              <a:t>account.</a:t>
            </a:r>
          </a:p>
          <a:p>
            <a:endParaRPr lang="en-US" sz="1400" dirty="0"/>
          </a:p>
          <a:p>
            <a:r>
              <a:rPr lang="en-US" sz="1400" dirty="0"/>
              <a:t>Provisions of section 269ST do not apply to receipt by Government, any banking company, post office savings bank or a co-operative bank or transactions of loan or deposit or `specified sum’ referred to in section 269SS</a:t>
            </a:r>
          </a:p>
          <a:p>
            <a:endParaRPr lang="en-US" sz="1400" dirty="0"/>
          </a:p>
          <a:p>
            <a:r>
              <a:rPr lang="en-US" sz="1400" dirty="0"/>
              <a:t>Section 269ST does not distinguish between receipt on capital account and revenue account</a:t>
            </a:r>
          </a:p>
          <a:p>
            <a:endParaRPr lang="en-US" sz="1400" dirty="0"/>
          </a:p>
          <a:p>
            <a:r>
              <a:rPr lang="en-US" sz="1400" dirty="0"/>
              <a:t>If the amount of consideration for purchase is set off against the amount receivable for the sale of goods or services, such set off the is not a receipt as contemplated under section 269ST.</a:t>
            </a:r>
          </a:p>
          <a:p>
            <a:endParaRPr lang="en-US" sz="1400" dirty="0"/>
          </a:p>
          <a:p>
            <a:r>
              <a:rPr lang="en-US" sz="1400" dirty="0"/>
              <a:t>While section 269ST deals only with receipts exceeding Rs. 2 lakh or more otherwise than by the specified modes, sub-clauses 31(</a:t>
            </a:r>
            <a:r>
              <a:rPr lang="en-US" sz="1400" dirty="0" err="1"/>
              <a:t>ba</a:t>
            </a:r>
            <a:r>
              <a:rPr lang="en-US" sz="1400" dirty="0"/>
              <a:t>), (bb), (</a:t>
            </a:r>
            <a:r>
              <a:rPr lang="en-US" sz="1400" dirty="0" err="1"/>
              <a:t>bc</a:t>
            </a:r>
            <a:r>
              <a:rPr lang="en-US" sz="1400" dirty="0"/>
              <a:t>) and (bd) require details to be furnished of both of receipts and</a:t>
            </a:r>
          </a:p>
          <a:p>
            <a:r>
              <a:rPr lang="en-US" sz="1400" dirty="0"/>
              <a:t>payments.</a:t>
            </a:r>
          </a:p>
          <a:p>
            <a:endParaRPr lang="en-US" sz="1400" dirty="0"/>
          </a:p>
          <a:p>
            <a:r>
              <a:rPr lang="en-US" sz="1400" dirty="0"/>
              <a:t>The CBDT, by a circular, has clarified that ‘in respect of receipt in the nature of repayment of loan by NBFCs or HFCs, the receipt of one instalment of loan repayment in respect of a loan shall constitute a ‘single transaction’ as specified in clause (b) of section 269ST of the Act and all the instalments paid for the loan shall not be aggregated for the purposes of determining applicability of the provisions of section 269ST</a:t>
            </a:r>
            <a:endParaRPr lang="en-IN" sz="1400" dirty="0"/>
          </a:p>
        </p:txBody>
      </p:sp>
    </p:spTree>
    <p:extLst>
      <p:ext uri="{BB962C8B-B14F-4D97-AF65-F5344CB8AC3E}">
        <p14:creationId xmlns:p14="http://schemas.microsoft.com/office/powerpoint/2010/main" val="12715889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6DDFD60-985A-4E99-AA25-2B7641AE43AB}"/>
              </a:ext>
            </a:extLst>
          </p:cNvPr>
          <p:cNvSpPr/>
          <p:nvPr/>
        </p:nvSpPr>
        <p:spPr>
          <a:xfrm>
            <a:off x="375820" y="192089"/>
            <a:ext cx="9886765" cy="5478423"/>
          </a:xfrm>
          <a:prstGeom prst="rect">
            <a:avLst/>
          </a:prstGeom>
        </p:spPr>
        <p:txBody>
          <a:bodyPr wrap="square">
            <a:spAutoFit/>
          </a:bodyPr>
          <a:lstStyle/>
          <a:p>
            <a:r>
              <a:rPr lang="en-US" u="sng" dirty="0"/>
              <a:t>Clause 34(a) - Whether the assessee is required to deduct or collect tax as per the provisions of Chapter XVII-B or Chapter XVII-BB</a:t>
            </a:r>
          </a:p>
          <a:p>
            <a:endParaRPr lang="en-US" dirty="0"/>
          </a:p>
          <a:p>
            <a:r>
              <a:rPr lang="en-US" sz="1400" dirty="0"/>
              <a:t>The auditor should obtain a copy of the TDS/TCS returns filed by the assessee which shall form the basis of</a:t>
            </a:r>
          </a:p>
          <a:p>
            <a:r>
              <a:rPr lang="en-US" sz="1400" dirty="0"/>
              <a:t>reporting under this clause, to the extent possible</a:t>
            </a:r>
            <a:r>
              <a:rPr lang="en-US" dirty="0"/>
              <a:t>.</a:t>
            </a:r>
          </a:p>
          <a:p>
            <a:endParaRPr lang="en-US" dirty="0"/>
          </a:p>
          <a:p>
            <a:r>
              <a:rPr lang="en-US" sz="1400" dirty="0"/>
              <a:t>Specified rate means rate prescribed in the relevant section or the rate in force or lower rate on the basis of certificate issued u/s 195 or 197.</a:t>
            </a:r>
          </a:p>
          <a:p>
            <a:endParaRPr lang="en-US" sz="1400" dirty="0"/>
          </a:p>
          <a:p>
            <a:r>
              <a:rPr lang="en-US" sz="1400" dirty="0"/>
              <a:t>Less than specified rate – cases of short deduction to be reported here.</a:t>
            </a:r>
          </a:p>
          <a:p>
            <a:endParaRPr lang="en-US" sz="1400" dirty="0"/>
          </a:p>
          <a:p>
            <a:r>
              <a:rPr lang="en-US" sz="1400" dirty="0"/>
              <a:t>In case an assessee has voluminous nature of the transactions, the auditor may apply test checks and compliance tests on the transactions reported in the TDS statements by the assessee for verifying the information required to be provided under this clause. It may be mentioned in Form 3CA / 3CB, as applicable:</a:t>
            </a:r>
          </a:p>
          <a:p>
            <a:endParaRPr lang="en-US" sz="1400" dirty="0"/>
          </a:p>
          <a:p>
            <a:pPr lvl="1"/>
            <a:r>
              <a:rPr lang="en-US" sz="1200" dirty="0"/>
              <a:t>We have verified the compliance with the provisions of Chapter XVII-B / XVII-BB regarding deduction of tax at source / collection at source and regarding the payment thereof to the credit of the Central Government in accordance with the Auditing Standards generally accepted in India which includes test checks and the concept of materiality. Such audit procedures did not reveal any significant non-compliance with the provisions of Chapter XVII-B / XVII-BB.</a:t>
            </a:r>
          </a:p>
          <a:p>
            <a:pPr lvl="1"/>
            <a:endParaRPr lang="en-US" sz="1200" dirty="0"/>
          </a:p>
          <a:p>
            <a:endParaRPr lang="en-US" sz="1200" dirty="0"/>
          </a:p>
          <a:p>
            <a:endParaRPr lang="en-US" dirty="0"/>
          </a:p>
          <a:p>
            <a:endParaRPr lang="en-US" dirty="0"/>
          </a:p>
        </p:txBody>
      </p:sp>
    </p:spTree>
    <p:extLst>
      <p:ext uri="{BB962C8B-B14F-4D97-AF65-F5344CB8AC3E}">
        <p14:creationId xmlns:p14="http://schemas.microsoft.com/office/powerpoint/2010/main" val="39381430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1E448-E12E-4D08-95D6-4D83852E5583}"/>
              </a:ext>
            </a:extLst>
          </p:cNvPr>
          <p:cNvSpPr>
            <a:spLocks noGrp="1"/>
          </p:cNvSpPr>
          <p:nvPr>
            <p:ph type="title"/>
          </p:nvPr>
        </p:nvSpPr>
        <p:spPr>
          <a:xfrm>
            <a:off x="557334" y="301797"/>
            <a:ext cx="9404723" cy="5850428"/>
          </a:xfrm>
        </p:spPr>
        <p:txBody>
          <a:bodyPr/>
          <a:lstStyle/>
          <a:p>
            <a:r>
              <a:rPr lang="en-US" sz="1800" u="sng" dirty="0"/>
              <a:t>Verification of compliance – Section 206AA &amp; 206AB</a:t>
            </a:r>
            <a:br>
              <a:rPr lang="en-US" sz="1800" u="sng" dirty="0"/>
            </a:br>
            <a:br>
              <a:rPr lang="en-US" sz="1800" u="sng" dirty="0"/>
            </a:br>
            <a:r>
              <a:rPr lang="en-US" sz="1400" dirty="0"/>
              <a:t>Section 206AA is in statute book since FY 2010-11. Section 206AB is effective since 01/07/2021.</a:t>
            </a:r>
            <a:br>
              <a:rPr lang="en-US" sz="1400" dirty="0"/>
            </a:br>
            <a:br>
              <a:rPr lang="en-US" sz="1400" dirty="0"/>
            </a:br>
            <a:r>
              <a:rPr lang="en-US" sz="1400" dirty="0"/>
              <a:t>The ICAI guidance note on tax audit u/s 44AB was last revised in 2014. The implementation guide </a:t>
            </a:r>
            <a:r>
              <a:rPr lang="en-US" sz="1400" dirty="0" err="1"/>
              <a:t>wrt</a:t>
            </a:r>
            <a:r>
              <a:rPr lang="en-US" sz="1400" dirty="0"/>
              <a:t> Notification No 33/2018 was made effective from 20/08/2018.</a:t>
            </a:r>
            <a:br>
              <a:rPr lang="en-US" sz="1400" dirty="0"/>
            </a:br>
            <a:br>
              <a:rPr lang="en-US" sz="1400" dirty="0"/>
            </a:br>
            <a:r>
              <a:rPr lang="en-US" sz="1400" dirty="0"/>
              <a:t>Both the above publications do not contain any reference to Sec 206AA while reporting under clause 34(a). Therefore on this analogy, neither section 206AA nor section 206AB compliance is to be reported by us as tax auditors. The exposure draft on revised guidance note on tax audit u/s 44AB which is under discussion, also does not refer </a:t>
            </a:r>
            <a:r>
              <a:rPr lang="en-US" sz="1400"/>
              <a:t>to section 206AB.</a:t>
            </a:r>
            <a:br>
              <a:rPr lang="en-US" sz="1400" dirty="0"/>
            </a:br>
            <a:br>
              <a:rPr lang="en-US" sz="1400" dirty="0"/>
            </a:br>
            <a:r>
              <a:rPr lang="en-US" sz="1400" dirty="0"/>
              <a:t> Moreover the language deployed in clause 34(a) refers to specified rate . Specified rate means rate prescribed in the relevant section or the rate in force or lower rate on the basis of certificate issued u/s 195 or 197. Hence specified rate cannot be stretched to include higher rate as triggered in Section 206AA &amp; 206AB.</a:t>
            </a:r>
            <a:br>
              <a:rPr lang="en-US" sz="1400" dirty="0"/>
            </a:br>
            <a:br>
              <a:rPr lang="en-US" sz="1400" dirty="0"/>
            </a:br>
            <a:br>
              <a:rPr lang="en-US" sz="1400" dirty="0"/>
            </a:br>
            <a:br>
              <a:rPr lang="en-US" sz="1400" dirty="0"/>
            </a:br>
            <a:br>
              <a:rPr lang="en-US" sz="1400" dirty="0"/>
            </a:br>
            <a:br>
              <a:rPr lang="en-US" sz="1400" dirty="0"/>
            </a:br>
            <a:br>
              <a:rPr lang="en-US" sz="1400" dirty="0"/>
            </a:br>
            <a:endParaRPr lang="en-IN" sz="1400" u="sng" dirty="0"/>
          </a:p>
        </p:txBody>
      </p:sp>
    </p:spTree>
    <p:extLst>
      <p:ext uri="{BB962C8B-B14F-4D97-AF65-F5344CB8AC3E}">
        <p14:creationId xmlns:p14="http://schemas.microsoft.com/office/powerpoint/2010/main" val="37482918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663FE-985B-4DD9-8133-ABB3565DCAA7}"/>
              </a:ext>
            </a:extLst>
          </p:cNvPr>
          <p:cNvSpPr>
            <a:spLocks noGrp="1"/>
          </p:cNvSpPr>
          <p:nvPr>
            <p:ph type="title"/>
          </p:nvPr>
        </p:nvSpPr>
        <p:spPr>
          <a:xfrm>
            <a:off x="646111" y="452718"/>
            <a:ext cx="9404723" cy="6063492"/>
          </a:xfrm>
        </p:spPr>
        <p:txBody>
          <a:bodyPr/>
          <a:lstStyle/>
          <a:p>
            <a:r>
              <a:rPr lang="en-US" sz="1800" u="sng" dirty="0"/>
              <a:t>TDS 194-Q Vs TCS 206C(1H)</a:t>
            </a:r>
            <a:br>
              <a:rPr lang="en-US" sz="1800" u="sng" dirty="0"/>
            </a:br>
            <a:br>
              <a:rPr lang="en-US" sz="1800" u="sng" dirty="0"/>
            </a:br>
            <a:r>
              <a:rPr lang="en-US" sz="1400" dirty="0"/>
              <a:t>CBDT circular 13/2021 states that if a transaction is both within purview of section 194-Q as well as 206C(1H) , tax is required to be deducted u/s 194-Q only. </a:t>
            </a:r>
            <a:br>
              <a:rPr lang="en-US" sz="1400" dirty="0"/>
            </a:br>
            <a:br>
              <a:rPr lang="en-US" sz="1400" dirty="0"/>
            </a:br>
            <a:r>
              <a:rPr lang="en-US" sz="1400" dirty="0"/>
              <a:t>If for any reason, TCS has been collected by seller before buyer could deduct tax u/s 194-Q, such transaction would not be subjected to tax again by the buyer. </a:t>
            </a:r>
            <a:r>
              <a:rPr lang="en-US" sz="1400" b="1" u="sng" dirty="0"/>
              <a:t>This concession is provided to remove difficulty.</a:t>
            </a:r>
            <a:br>
              <a:rPr lang="en-US" sz="1400" dirty="0"/>
            </a:br>
            <a:br>
              <a:rPr lang="en-US" sz="1400" dirty="0"/>
            </a:br>
            <a:r>
              <a:rPr lang="en-US" sz="1400" dirty="0"/>
              <a:t>As regards question of disallowance of expenditure u/s 40a(</a:t>
            </a:r>
            <a:r>
              <a:rPr lang="en-US" sz="1400" dirty="0" err="1"/>
              <a:t>ia</a:t>
            </a:r>
            <a:r>
              <a:rPr lang="en-US" sz="1400" dirty="0"/>
              <a:t>) in such a case, it must be noted that </a:t>
            </a:r>
            <a:br>
              <a:rPr lang="en-US" sz="1400" dirty="0"/>
            </a:br>
            <a:r>
              <a:rPr lang="en-US" sz="1400" dirty="0"/>
              <a:t>	- CBDT circular is binding on revenue authorities (Apex court ruling 267 ITR 0272)</a:t>
            </a:r>
            <a:br>
              <a:rPr lang="en-US" sz="1400" dirty="0"/>
            </a:br>
            <a:r>
              <a:rPr lang="en-US" sz="1400" dirty="0"/>
              <a:t>	- Section 119(2)(c) empowers the Board to issue a general or special order to relax any requirement 	contained in any of the provisions of Chapter IV</a:t>
            </a:r>
            <a:br>
              <a:rPr lang="en-US" sz="1400" dirty="0"/>
            </a:br>
            <a:r>
              <a:rPr lang="en-US" sz="1400" dirty="0"/>
              <a:t>	- Sec 40a falls within Chapter IV</a:t>
            </a:r>
            <a:br>
              <a:rPr lang="en-US" sz="1400" dirty="0"/>
            </a:br>
            <a:br>
              <a:rPr lang="en-US" sz="1400" dirty="0"/>
            </a:br>
            <a:r>
              <a:rPr lang="en-US" sz="1400" dirty="0"/>
              <a:t>When CBDT has clarified that if TCS is deducted, then there is no liability to deduct TDS again. Hence there being no default on part of </a:t>
            </a:r>
            <a:r>
              <a:rPr lang="en-US" sz="1400" dirty="0" err="1"/>
              <a:t>deductor</a:t>
            </a:r>
            <a:r>
              <a:rPr lang="en-US" sz="1400" dirty="0"/>
              <a:t>, no disallowance u/s 40a(</a:t>
            </a:r>
            <a:r>
              <a:rPr lang="en-US" sz="1400" dirty="0" err="1"/>
              <a:t>ia</a:t>
            </a:r>
            <a:r>
              <a:rPr lang="en-US" sz="1400" dirty="0"/>
              <a:t>) is warranted.</a:t>
            </a:r>
            <a:br>
              <a:rPr lang="en-US" sz="1400" dirty="0"/>
            </a:br>
            <a:br>
              <a:rPr lang="en-US" sz="1400" dirty="0"/>
            </a:br>
            <a:br>
              <a:rPr lang="en-US" sz="1400" dirty="0"/>
            </a:br>
            <a:br>
              <a:rPr lang="en-US" sz="1400" dirty="0"/>
            </a:br>
            <a:endParaRPr lang="en-IN" sz="1400" dirty="0"/>
          </a:p>
        </p:txBody>
      </p:sp>
    </p:spTree>
    <p:extLst>
      <p:ext uri="{BB962C8B-B14F-4D97-AF65-F5344CB8AC3E}">
        <p14:creationId xmlns:p14="http://schemas.microsoft.com/office/powerpoint/2010/main" val="12641383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663FE-985B-4DD9-8133-ABB3565DCAA7}"/>
              </a:ext>
            </a:extLst>
          </p:cNvPr>
          <p:cNvSpPr>
            <a:spLocks noGrp="1"/>
          </p:cNvSpPr>
          <p:nvPr>
            <p:ph type="title"/>
          </p:nvPr>
        </p:nvSpPr>
        <p:spPr>
          <a:xfrm>
            <a:off x="646111" y="452718"/>
            <a:ext cx="9404723" cy="6063492"/>
          </a:xfrm>
        </p:spPr>
        <p:txBody>
          <a:bodyPr/>
          <a:lstStyle/>
          <a:p>
            <a:r>
              <a:rPr lang="en-US" sz="1800" u="sng" dirty="0"/>
              <a:t>Clause 44 – Bifurcation of expenditure as per GST</a:t>
            </a:r>
            <a:br>
              <a:rPr lang="en-US" sz="1800" u="sng" dirty="0"/>
            </a:br>
            <a:br>
              <a:rPr lang="en-US" sz="1800" u="sng" dirty="0"/>
            </a:br>
            <a:r>
              <a:rPr lang="en-US" sz="1400" dirty="0"/>
              <a:t>The following information needs to be given:</a:t>
            </a:r>
            <a:br>
              <a:rPr lang="en-US" sz="1400" dirty="0"/>
            </a:br>
            <a:r>
              <a:rPr lang="en-US" sz="1400" dirty="0"/>
              <a:t>1. Total amount of Expenditure incurred during the year.</a:t>
            </a:r>
            <a:br>
              <a:rPr lang="en-US" sz="1400" dirty="0"/>
            </a:br>
            <a:br>
              <a:rPr lang="en-US" sz="1400" dirty="0"/>
            </a:br>
            <a:r>
              <a:rPr lang="en-US" sz="1400" dirty="0"/>
              <a:t>2. Expenditure in respect of entities registered under GST:</a:t>
            </a:r>
            <a:br>
              <a:rPr lang="en-US" sz="1400" dirty="0"/>
            </a:br>
            <a:r>
              <a:rPr lang="en-US" sz="1400" dirty="0"/>
              <a:t>a) Relating to goods or services exempt from GST.</a:t>
            </a:r>
            <a:br>
              <a:rPr lang="en-US" sz="1400" dirty="0"/>
            </a:br>
            <a:r>
              <a:rPr lang="en-US" sz="1400" dirty="0"/>
              <a:t>b) Relating to entities falling under composition scheme.</a:t>
            </a:r>
            <a:br>
              <a:rPr lang="en-US" sz="1400" dirty="0"/>
            </a:br>
            <a:r>
              <a:rPr lang="en-US" sz="1400" dirty="0"/>
              <a:t>c) Relating to other registered entities.</a:t>
            </a:r>
            <a:br>
              <a:rPr lang="en-US" sz="1400" dirty="0"/>
            </a:br>
            <a:r>
              <a:rPr lang="en-US" sz="1400" dirty="0"/>
              <a:t>d) Total payment to registered entities.</a:t>
            </a:r>
            <a:br>
              <a:rPr lang="en-US" sz="1400" dirty="0"/>
            </a:br>
            <a:br>
              <a:rPr lang="en-US" sz="1400" dirty="0"/>
            </a:br>
            <a:r>
              <a:rPr lang="en-US" sz="1400" dirty="0"/>
              <a:t>3. Expenditure relating to entities not registered under GST.</a:t>
            </a:r>
            <a:br>
              <a:rPr lang="en-US" sz="1400" dirty="0"/>
            </a:br>
            <a:br>
              <a:rPr lang="en-US" sz="1400" dirty="0"/>
            </a:br>
            <a:r>
              <a:rPr lang="en-US" sz="1400" dirty="0"/>
              <a:t>It is pertinent to note that reporting under this clause has been deferred till 31st March 2022 vide Circular no 5/2021 dated 25/3/21.</a:t>
            </a:r>
            <a:br>
              <a:rPr lang="en-US" sz="1400" dirty="0"/>
            </a:br>
            <a:br>
              <a:rPr lang="en-US" sz="1400" dirty="0"/>
            </a:br>
            <a:r>
              <a:rPr lang="en-US" sz="1400" dirty="0"/>
              <a:t>Hence all TAR issued after 01/04/2022 will have to include this reporting. (Ref order u/s 119 dt 17/8/2018 for clarification)</a:t>
            </a:r>
            <a:br>
              <a:rPr lang="en-US" sz="1400" dirty="0"/>
            </a:br>
            <a:br>
              <a:rPr lang="en-US" sz="1400" dirty="0"/>
            </a:br>
            <a:r>
              <a:rPr lang="en-US" sz="1400" dirty="0"/>
              <a:t>Total amount of expenditure – Revenue as well as capital  - Yes</a:t>
            </a:r>
            <a:br>
              <a:rPr lang="en-US" sz="1400" dirty="0"/>
            </a:br>
            <a:r>
              <a:rPr lang="en-US" sz="1400" dirty="0"/>
              <a:t>Total Payment – Different from expenditure incurred – </a:t>
            </a:r>
            <a:r>
              <a:rPr lang="en-US" sz="1400" dirty="0" err="1"/>
              <a:t>Harmonised</a:t>
            </a:r>
            <a:r>
              <a:rPr lang="en-US" sz="1400" dirty="0"/>
              <a:t> interpretation Grand total</a:t>
            </a:r>
            <a:br>
              <a:rPr lang="en-US" sz="1400" dirty="0"/>
            </a:br>
            <a:br>
              <a:rPr lang="en-US" sz="1400" dirty="0"/>
            </a:br>
            <a:r>
              <a:rPr lang="en-US" sz="1400" dirty="0"/>
              <a:t>Depreciation not to be included in above.</a:t>
            </a:r>
            <a:br>
              <a:rPr lang="en-US" sz="1400" dirty="0"/>
            </a:br>
            <a:br>
              <a:rPr lang="en-US" sz="1400" dirty="0"/>
            </a:br>
            <a:br>
              <a:rPr lang="en-US" sz="1400" dirty="0"/>
            </a:br>
            <a:br>
              <a:rPr lang="en-US" sz="1400" dirty="0"/>
            </a:br>
            <a:br>
              <a:rPr lang="en-US" sz="1400" dirty="0"/>
            </a:br>
            <a:endParaRPr lang="en-IN" sz="1400" dirty="0"/>
          </a:p>
        </p:txBody>
      </p:sp>
    </p:spTree>
    <p:extLst>
      <p:ext uri="{BB962C8B-B14F-4D97-AF65-F5344CB8AC3E}">
        <p14:creationId xmlns:p14="http://schemas.microsoft.com/office/powerpoint/2010/main" val="42238236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243AA-6F06-4060-8904-63EE5AF992A3}"/>
              </a:ext>
            </a:extLst>
          </p:cNvPr>
          <p:cNvSpPr>
            <a:spLocks noGrp="1"/>
          </p:cNvSpPr>
          <p:nvPr>
            <p:ph type="title"/>
          </p:nvPr>
        </p:nvSpPr>
        <p:spPr>
          <a:xfrm>
            <a:off x="646111" y="452717"/>
            <a:ext cx="9404723" cy="6232167"/>
          </a:xfrm>
        </p:spPr>
        <p:txBody>
          <a:bodyPr/>
          <a:lstStyle/>
          <a:p>
            <a:r>
              <a:rPr lang="en-US" sz="1600" u="sng" dirty="0" err="1"/>
              <a:t>Headwise</a:t>
            </a:r>
            <a:r>
              <a:rPr lang="en-US" sz="1600" u="sng" dirty="0"/>
              <a:t> break up of expenditure is not to be furnished</a:t>
            </a:r>
            <a:r>
              <a:rPr lang="en-US" sz="1600" dirty="0"/>
              <a:t>. Guidance may be taken from the heading of the table which starts with the words “Breakup of total expenditure” and hence the total expenditure including purchases as per the above format may be given. It could</a:t>
            </a:r>
            <a:br>
              <a:rPr lang="en-US" sz="1600" dirty="0"/>
            </a:br>
            <a:r>
              <a:rPr lang="en-US" sz="1600" dirty="0"/>
              <a:t>also be noted that if the department wanted Head-wise bifurcation, “Nature of Expenditure” would have been given in the utility or the department would have given the space to provide for the same. Hence, head-wise / nature wise expenditure details is not envisaged in this clause.</a:t>
            </a:r>
            <a:br>
              <a:rPr lang="en-US" sz="1600" dirty="0"/>
            </a:br>
            <a:br>
              <a:rPr lang="en-US" sz="1600" dirty="0"/>
            </a:br>
            <a:r>
              <a:rPr lang="en-US" sz="1600" dirty="0"/>
              <a:t>If the assessee is not in a position to give the details as required in clause 44, an appropriate disclosure/disclaimer may be made by the auditor </a:t>
            </a:r>
            <a:r>
              <a:rPr lang="en-IN" sz="1600" dirty="0"/>
              <a:t>in Form 3CA/3CB.</a:t>
            </a:r>
            <a:br>
              <a:rPr lang="en-US" sz="1600" dirty="0"/>
            </a:br>
            <a:br>
              <a:rPr lang="en-US" sz="1600" dirty="0"/>
            </a:br>
            <a:endParaRPr lang="en-IN" sz="1600" dirty="0"/>
          </a:p>
        </p:txBody>
      </p:sp>
    </p:spTree>
    <p:extLst>
      <p:ext uri="{BB962C8B-B14F-4D97-AF65-F5344CB8AC3E}">
        <p14:creationId xmlns:p14="http://schemas.microsoft.com/office/powerpoint/2010/main" val="12526423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56F2C-121D-4151-943B-63B9967835E0}"/>
              </a:ext>
            </a:extLst>
          </p:cNvPr>
          <p:cNvSpPr>
            <a:spLocks noGrp="1"/>
          </p:cNvSpPr>
          <p:nvPr>
            <p:ph type="title"/>
          </p:nvPr>
        </p:nvSpPr>
        <p:spPr>
          <a:xfrm>
            <a:off x="1154955" y="6016828"/>
            <a:ext cx="8825657" cy="566738"/>
          </a:xfrm>
        </p:spPr>
        <p:txBody>
          <a:bodyPr/>
          <a:lstStyle/>
          <a:p>
            <a:pPr algn="ctr"/>
            <a:r>
              <a:rPr lang="en-US" dirty="0"/>
              <a:t>Thank You</a:t>
            </a:r>
            <a:endParaRPr lang="en-IN" dirty="0"/>
          </a:p>
        </p:txBody>
      </p:sp>
      <p:sp>
        <p:nvSpPr>
          <p:cNvPr id="3" name="Picture Placeholder 2">
            <a:extLst>
              <a:ext uri="{FF2B5EF4-FFF2-40B4-BE49-F238E27FC236}">
                <a16:creationId xmlns:a16="http://schemas.microsoft.com/office/drawing/2014/main" id="{888BEA10-00C5-4C02-9C21-A4FC73EAE0AE}"/>
              </a:ext>
            </a:extLst>
          </p:cNvPr>
          <p:cNvSpPr>
            <a:spLocks noGrp="1"/>
          </p:cNvSpPr>
          <p:nvPr>
            <p:ph type="pic" idx="1"/>
          </p:nvPr>
        </p:nvSpPr>
        <p:spPr/>
      </p:sp>
      <p:sp>
        <p:nvSpPr>
          <p:cNvPr id="4" name="Text Placeholder 3">
            <a:extLst>
              <a:ext uri="{FF2B5EF4-FFF2-40B4-BE49-F238E27FC236}">
                <a16:creationId xmlns:a16="http://schemas.microsoft.com/office/drawing/2014/main" id="{D389566A-1517-4E32-AFF8-C857A35E2C81}"/>
              </a:ext>
            </a:extLst>
          </p:cNvPr>
          <p:cNvSpPr>
            <a:spLocks noGrp="1"/>
          </p:cNvSpPr>
          <p:nvPr>
            <p:ph type="body" sz="half" idx="2"/>
          </p:nvPr>
        </p:nvSpPr>
        <p:spPr/>
        <p:txBody>
          <a:bodyPr/>
          <a:lstStyle/>
          <a:p>
            <a:endParaRPr lang="en-IN"/>
          </a:p>
        </p:txBody>
      </p:sp>
      <p:pic>
        <p:nvPicPr>
          <p:cNvPr id="5" name="Picture Placeholder 7" descr="Picture1.jpg">
            <a:extLst>
              <a:ext uri="{FF2B5EF4-FFF2-40B4-BE49-F238E27FC236}">
                <a16:creationId xmlns:a16="http://schemas.microsoft.com/office/drawing/2014/main" id="{0DC95E17-A58E-4BEF-AFF0-3D2128CA7FA4}"/>
              </a:ext>
            </a:extLst>
          </p:cNvPr>
          <p:cNvPicPr>
            <a:picLocks noChangeAspect="1"/>
          </p:cNvPicPr>
          <p:nvPr/>
        </p:nvPicPr>
        <p:blipFill>
          <a:blip r:embed="rId2"/>
          <a:srcRect l="959" r="959"/>
          <a:stretch>
            <a:fillRect/>
          </a:stretch>
        </p:blipFill>
        <p:spPr>
          <a:xfrm>
            <a:off x="1080117" y="360349"/>
            <a:ext cx="9144000" cy="5500688"/>
          </a:xfrm>
          <a:prstGeom prst="roundRect">
            <a:avLst>
              <a:gd name="adj" fmla="val 1858"/>
            </a:avLst>
          </a:prstGeom>
          <a:effectLst>
            <a:outerShdw blurRad="50800" dist="50800" dir="5400000" algn="tl" rotWithShape="0">
              <a:srgbClr val="000000">
                <a:alpha val="43000"/>
              </a:srgbClr>
            </a:outerShdw>
          </a:effectLst>
        </p:spPr>
      </p:pic>
    </p:spTree>
    <p:extLst>
      <p:ext uri="{BB962C8B-B14F-4D97-AF65-F5344CB8AC3E}">
        <p14:creationId xmlns:p14="http://schemas.microsoft.com/office/powerpoint/2010/main" val="1196060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F57D9-A7AA-443A-913E-FA0620576C67}"/>
              </a:ext>
            </a:extLst>
          </p:cNvPr>
          <p:cNvSpPr>
            <a:spLocks noGrp="1"/>
          </p:cNvSpPr>
          <p:nvPr>
            <p:ph type="title"/>
          </p:nvPr>
        </p:nvSpPr>
        <p:spPr>
          <a:xfrm>
            <a:off x="646111" y="452718"/>
            <a:ext cx="9404723" cy="807911"/>
          </a:xfrm>
        </p:spPr>
        <p:txBody>
          <a:bodyPr/>
          <a:lstStyle/>
          <a:p>
            <a:r>
              <a:rPr lang="en-US" dirty="0"/>
              <a:t>Applicability</a:t>
            </a:r>
            <a:endParaRPr lang="en-IN" dirty="0"/>
          </a:p>
        </p:txBody>
      </p:sp>
      <p:sp>
        <p:nvSpPr>
          <p:cNvPr id="3" name="Content Placeholder 2">
            <a:extLst>
              <a:ext uri="{FF2B5EF4-FFF2-40B4-BE49-F238E27FC236}">
                <a16:creationId xmlns:a16="http://schemas.microsoft.com/office/drawing/2014/main" id="{9AEDA4ED-3B97-4B4D-B19A-16DC97AEF30B}"/>
              </a:ext>
            </a:extLst>
          </p:cNvPr>
          <p:cNvSpPr>
            <a:spLocks noGrp="1"/>
          </p:cNvSpPr>
          <p:nvPr>
            <p:ph idx="1"/>
          </p:nvPr>
        </p:nvSpPr>
        <p:spPr>
          <a:xfrm>
            <a:off x="1103312" y="1260630"/>
            <a:ext cx="8946541" cy="4987770"/>
          </a:xfrm>
        </p:spPr>
        <p:txBody>
          <a:bodyPr>
            <a:normAutofit/>
          </a:bodyPr>
          <a:lstStyle/>
          <a:p>
            <a:r>
              <a:rPr lang="en-US" sz="1600" dirty="0"/>
              <a:t>Profession referred in 44AA(1) : Gross receipts exceed Rs 50 Lacs in PY	</a:t>
            </a:r>
          </a:p>
          <a:p>
            <a:r>
              <a:rPr lang="en-US" sz="1600" dirty="0"/>
              <a:t>Profession u/s 44ADA ; Income &lt; deemed profits 50% and TI &gt;MANCT</a:t>
            </a:r>
          </a:p>
          <a:p>
            <a:pPr marL="0" indent="0">
              <a:buNone/>
            </a:pPr>
            <a:r>
              <a:rPr lang="en-US" sz="1400" dirty="0"/>
              <a:t>Note: </a:t>
            </a:r>
          </a:p>
          <a:p>
            <a:pPr marL="0" indent="0">
              <a:buNone/>
            </a:pPr>
            <a:r>
              <a:rPr lang="en-US" sz="1400" dirty="0"/>
              <a:t>Sec 44ADA is applicable only to individuals n partnership firms (other than LLP)</a:t>
            </a:r>
          </a:p>
          <a:p>
            <a:pPr marL="0" indent="0">
              <a:buNone/>
            </a:pPr>
            <a:r>
              <a:rPr lang="en-US" sz="1600" dirty="0"/>
              <a:t>		</a:t>
            </a:r>
          </a:p>
          <a:p>
            <a:r>
              <a:rPr lang="en-US" sz="1600" dirty="0"/>
              <a:t>Business u/s 44AE/44BB/44BBB ; Income &lt; deemed profits</a:t>
            </a:r>
          </a:p>
          <a:p>
            <a:r>
              <a:rPr lang="en-US" sz="1600" dirty="0"/>
              <a:t>Business u/s 44AD(4) &amp; Profit &lt; deemed profits and TI &gt;MANCT</a:t>
            </a:r>
          </a:p>
          <a:p>
            <a:pPr marL="0" indent="0">
              <a:buNone/>
            </a:pPr>
            <a:r>
              <a:rPr lang="en-US" sz="1400" dirty="0"/>
              <a:t>Note: </a:t>
            </a:r>
          </a:p>
          <a:p>
            <a:pPr marL="0" indent="0">
              <a:buNone/>
            </a:pPr>
            <a:r>
              <a:rPr lang="en-US" sz="1400" dirty="0"/>
              <a:t>Sec 44AD is applicable only to individuals, HUF n partnership firms (other than LLP)</a:t>
            </a:r>
          </a:p>
          <a:p>
            <a:pPr marL="0" indent="0">
              <a:buNone/>
            </a:pPr>
            <a:r>
              <a:rPr lang="en-US" sz="1400" dirty="0"/>
              <a:t>If benefit of Sec 44AD(1) availed in any year , then in any of next 5 years if-</a:t>
            </a:r>
          </a:p>
          <a:p>
            <a:pPr marL="0" indent="0">
              <a:buNone/>
            </a:pPr>
            <a:r>
              <a:rPr lang="en-US" sz="1400" dirty="0"/>
              <a:t>      (a)  44AD(1) not opted, then 44AD(1) ruled out for subsequent 5 years from the year of such option</a:t>
            </a:r>
          </a:p>
          <a:p>
            <a:pPr marL="0" indent="0">
              <a:buNone/>
            </a:pPr>
            <a:r>
              <a:rPr lang="en-US" sz="1400" dirty="0"/>
              <a:t>      (b)   In such a case, if TI &gt;MANCT in any of the 5 years, tax audit is applicable.</a:t>
            </a:r>
          </a:p>
          <a:p>
            <a:endParaRPr lang="en-US" sz="1600" dirty="0"/>
          </a:p>
          <a:p>
            <a:endParaRPr lang="en-IN" sz="1600" dirty="0"/>
          </a:p>
        </p:txBody>
      </p:sp>
    </p:spTree>
    <p:extLst>
      <p:ext uri="{BB962C8B-B14F-4D97-AF65-F5344CB8AC3E}">
        <p14:creationId xmlns:p14="http://schemas.microsoft.com/office/powerpoint/2010/main" val="612291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F57D9-A7AA-443A-913E-FA0620576C67}"/>
              </a:ext>
            </a:extLst>
          </p:cNvPr>
          <p:cNvSpPr>
            <a:spLocks noGrp="1"/>
          </p:cNvSpPr>
          <p:nvPr>
            <p:ph type="title"/>
          </p:nvPr>
        </p:nvSpPr>
        <p:spPr>
          <a:xfrm>
            <a:off x="646111" y="452718"/>
            <a:ext cx="9404723" cy="807911"/>
          </a:xfrm>
        </p:spPr>
        <p:txBody>
          <a:bodyPr/>
          <a:lstStyle/>
          <a:p>
            <a:r>
              <a:rPr lang="en-US" dirty="0"/>
              <a:t>Interplay between 44AB &amp; 44AD</a:t>
            </a:r>
            <a:endParaRPr lang="en-IN" dirty="0"/>
          </a:p>
        </p:txBody>
      </p:sp>
      <p:sp>
        <p:nvSpPr>
          <p:cNvPr id="3" name="Content Placeholder 2">
            <a:extLst>
              <a:ext uri="{FF2B5EF4-FFF2-40B4-BE49-F238E27FC236}">
                <a16:creationId xmlns:a16="http://schemas.microsoft.com/office/drawing/2014/main" id="{9AEDA4ED-3B97-4B4D-B19A-16DC97AEF30B}"/>
              </a:ext>
            </a:extLst>
          </p:cNvPr>
          <p:cNvSpPr>
            <a:spLocks noGrp="1"/>
          </p:cNvSpPr>
          <p:nvPr>
            <p:ph idx="1"/>
          </p:nvPr>
        </p:nvSpPr>
        <p:spPr>
          <a:xfrm>
            <a:off x="1103312" y="1260630"/>
            <a:ext cx="8946541" cy="4987770"/>
          </a:xfrm>
        </p:spPr>
        <p:txBody>
          <a:bodyPr>
            <a:normAutofit/>
          </a:bodyPr>
          <a:lstStyle/>
          <a:p>
            <a:pPr marL="0" indent="0">
              <a:buNone/>
            </a:pPr>
            <a:r>
              <a:rPr lang="en-US" sz="1600" dirty="0"/>
              <a:t>44AD  Essentials</a:t>
            </a:r>
          </a:p>
          <a:p>
            <a:r>
              <a:rPr lang="en-US" sz="1600" dirty="0"/>
              <a:t>Eligible assessee – Individual , HUF &amp; Firm (except LLP) &amp; no deduction u/s 10A, 10AA, 10B, 10BA &amp; Part C of Chapter VI A</a:t>
            </a:r>
          </a:p>
          <a:p>
            <a:r>
              <a:rPr lang="en-US" sz="1600" dirty="0"/>
              <a:t>Eligible Business  - Any business except 44AE and turnover &lt; =Rs 2 crores</a:t>
            </a:r>
          </a:p>
          <a:p>
            <a:r>
              <a:rPr lang="en-US" sz="1600" dirty="0"/>
              <a:t>Further Exclusions – Profession referred in 44AA(1) /Commission / Agency business</a:t>
            </a:r>
          </a:p>
          <a:p>
            <a:r>
              <a:rPr lang="en-US" sz="1600" dirty="0"/>
              <a:t>Deemed profits – 8% or 6%</a:t>
            </a:r>
          </a:p>
          <a:p>
            <a:r>
              <a:rPr lang="en-US" sz="1600" dirty="0"/>
              <a:t>Higher profits if not commensurate with funds flow</a:t>
            </a:r>
          </a:p>
          <a:p>
            <a:pPr marL="0" indent="0">
              <a:buNone/>
            </a:pPr>
            <a:r>
              <a:rPr lang="en-US" sz="1600" dirty="0"/>
              <a:t>Note:</a:t>
            </a:r>
          </a:p>
          <a:p>
            <a:pPr marL="0" indent="0">
              <a:buNone/>
            </a:pPr>
            <a:r>
              <a:rPr lang="en-US" sz="1600" dirty="0"/>
              <a:t>44AD excludes the business of plying, hiring or leasing goods carriages (owned) referred to in section 44AE.</a:t>
            </a:r>
          </a:p>
          <a:p>
            <a:pPr marL="0" indent="0">
              <a:buNone/>
            </a:pPr>
            <a:r>
              <a:rPr lang="en-US" sz="1600" dirty="0"/>
              <a:t>Case study – </a:t>
            </a:r>
          </a:p>
          <a:p>
            <a:pPr>
              <a:buAutoNum type="alphaLcParenBoth"/>
            </a:pPr>
            <a:r>
              <a:rPr lang="en-US" sz="1600" dirty="0"/>
              <a:t>What if assessee owns more than 10 vehicles but turnover is &lt; 2 Cr</a:t>
            </a:r>
          </a:p>
          <a:p>
            <a:pPr>
              <a:buAutoNum type="alphaLcParenBoth"/>
            </a:pPr>
            <a:r>
              <a:rPr lang="en-US" sz="1600" dirty="0"/>
              <a:t>What if assessee is a GTA hiring vehicles owned by third parties and turnover is &lt; 2 Cr</a:t>
            </a:r>
          </a:p>
          <a:p>
            <a:pPr>
              <a:buAutoNum type="alphaLcParenBoth"/>
            </a:pPr>
            <a:r>
              <a:rPr lang="en-US" sz="1600" dirty="0"/>
              <a:t>What if assessee owns less than 10 vehicles &amp; is also third party vehicle GTA</a:t>
            </a:r>
          </a:p>
          <a:p>
            <a:pPr marL="0" indent="0">
              <a:buNone/>
            </a:pPr>
            <a:endParaRPr lang="en-US" sz="1600" dirty="0"/>
          </a:p>
          <a:p>
            <a:pPr marL="0" indent="0">
              <a:buNone/>
            </a:pPr>
            <a:endParaRPr lang="en-IN" sz="1600" dirty="0"/>
          </a:p>
        </p:txBody>
      </p:sp>
    </p:spTree>
    <p:extLst>
      <p:ext uri="{BB962C8B-B14F-4D97-AF65-F5344CB8AC3E}">
        <p14:creationId xmlns:p14="http://schemas.microsoft.com/office/powerpoint/2010/main" val="2401577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F57D9-A7AA-443A-913E-FA0620576C67}"/>
              </a:ext>
            </a:extLst>
          </p:cNvPr>
          <p:cNvSpPr>
            <a:spLocks noGrp="1"/>
          </p:cNvSpPr>
          <p:nvPr>
            <p:ph type="title"/>
          </p:nvPr>
        </p:nvSpPr>
        <p:spPr>
          <a:xfrm>
            <a:off x="646111" y="452718"/>
            <a:ext cx="9404723" cy="807911"/>
          </a:xfrm>
        </p:spPr>
        <p:txBody>
          <a:bodyPr/>
          <a:lstStyle/>
          <a:p>
            <a:r>
              <a:rPr lang="en-US" dirty="0"/>
              <a:t>Turnover threshold - 44AB(a) </a:t>
            </a:r>
            <a:endParaRPr lang="en-IN" dirty="0"/>
          </a:p>
        </p:txBody>
      </p:sp>
      <p:sp>
        <p:nvSpPr>
          <p:cNvPr id="3" name="Content Placeholder 2">
            <a:extLst>
              <a:ext uri="{FF2B5EF4-FFF2-40B4-BE49-F238E27FC236}">
                <a16:creationId xmlns:a16="http://schemas.microsoft.com/office/drawing/2014/main" id="{9AEDA4ED-3B97-4B4D-B19A-16DC97AEF30B}"/>
              </a:ext>
            </a:extLst>
          </p:cNvPr>
          <p:cNvSpPr>
            <a:spLocks noGrp="1"/>
          </p:cNvSpPr>
          <p:nvPr>
            <p:ph idx="1"/>
          </p:nvPr>
        </p:nvSpPr>
        <p:spPr>
          <a:xfrm>
            <a:off x="1103312" y="1260630"/>
            <a:ext cx="8946541" cy="4987770"/>
          </a:xfrm>
        </p:spPr>
        <p:txBody>
          <a:bodyPr>
            <a:normAutofit/>
          </a:bodyPr>
          <a:lstStyle/>
          <a:p>
            <a:r>
              <a:rPr lang="en-US" sz="1600" dirty="0"/>
              <a:t>Normal Threshold – 1 Crore</a:t>
            </a:r>
          </a:p>
          <a:p>
            <a:r>
              <a:rPr lang="en-US" sz="1600" dirty="0"/>
              <a:t>Further Relaxation</a:t>
            </a:r>
          </a:p>
          <a:p>
            <a:pPr marL="0" indent="0">
              <a:buNone/>
            </a:pPr>
            <a:r>
              <a:rPr lang="en-US" sz="1600" dirty="0"/>
              <a:t>	Aggregate of all amounts received in cash </a:t>
            </a:r>
            <a:r>
              <a:rPr lang="en-US" sz="1600" u="sng" dirty="0"/>
              <a:t>including </a:t>
            </a:r>
            <a:r>
              <a:rPr lang="en-US" sz="1600" dirty="0"/>
              <a:t> for sales, turnover or gross 	receipts during the previous year does not exceed 5% of the said amount</a:t>
            </a:r>
          </a:p>
          <a:p>
            <a:pPr marL="0" indent="0">
              <a:buNone/>
            </a:pPr>
            <a:endParaRPr lang="en-US" sz="1600" u="sng" dirty="0"/>
          </a:p>
          <a:p>
            <a:pPr marL="0" indent="0">
              <a:buNone/>
            </a:pPr>
            <a:r>
              <a:rPr lang="en-US" sz="1600" dirty="0"/>
              <a:t>	Aggregate of all payments made in cash </a:t>
            </a:r>
            <a:r>
              <a:rPr lang="en-US" sz="1600" u="sng" dirty="0"/>
              <a:t>including </a:t>
            </a:r>
            <a:r>
              <a:rPr lang="en-US" sz="1600" dirty="0"/>
              <a:t> for expenditure during the 	previous 	year does not exceed 5% of the said amount</a:t>
            </a:r>
          </a:p>
          <a:p>
            <a:pPr marL="0" indent="0">
              <a:buNone/>
            </a:pPr>
            <a:endParaRPr lang="en-US" sz="1600" dirty="0"/>
          </a:p>
          <a:p>
            <a:r>
              <a:rPr lang="en-US" sz="1600" dirty="0"/>
              <a:t>HOW TO CALCULATE ABOVE</a:t>
            </a:r>
          </a:p>
          <a:p>
            <a:pPr marL="0" indent="0">
              <a:buNone/>
            </a:pPr>
            <a:r>
              <a:rPr lang="en-US" sz="1600" dirty="0"/>
              <a:t>	</a:t>
            </a:r>
            <a:r>
              <a:rPr lang="en-US" sz="1600" dirty="0">
                <a:hlinkClick r:id="rId2" action="ppaction://hlinkfile"/>
              </a:rPr>
              <a:t>F:\Data\ICAI\Tax Audit Applicability Check.xlsx</a:t>
            </a:r>
            <a:endParaRPr lang="en-US" sz="1600" dirty="0"/>
          </a:p>
          <a:p>
            <a:pPr marL="0" indent="0">
              <a:buNone/>
            </a:pPr>
            <a:endParaRPr lang="en-IN" sz="1600" dirty="0"/>
          </a:p>
          <a:p>
            <a:pPr marL="0" indent="0">
              <a:buNone/>
            </a:pPr>
            <a:endParaRPr lang="en-IN" sz="1600" dirty="0"/>
          </a:p>
        </p:txBody>
      </p:sp>
    </p:spTree>
    <p:extLst>
      <p:ext uri="{BB962C8B-B14F-4D97-AF65-F5344CB8AC3E}">
        <p14:creationId xmlns:p14="http://schemas.microsoft.com/office/powerpoint/2010/main" val="2496648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F57D9-A7AA-443A-913E-FA0620576C67}"/>
              </a:ext>
            </a:extLst>
          </p:cNvPr>
          <p:cNvSpPr>
            <a:spLocks noGrp="1"/>
          </p:cNvSpPr>
          <p:nvPr>
            <p:ph type="title"/>
          </p:nvPr>
        </p:nvSpPr>
        <p:spPr>
          <a:xfrm>
            <a:off x="646111" y="452718"/>
            <a:ext cx="9404723" cy="807911"/>
          </a:xfrm>
        </p:spPr>
        <p:txBody>
          <a:bodyPr/>
          <a:lstStyle/>
          <a:p>
            <a:r>
              <a:rPr lang="en-US" dirty="0"/>
              <a:t>Exclusions from Turnover</a:t>
            </a:r>
            <a:endParaRPr lang="en-IN" dirty="0"/>
          </a:p>
        </p:txBody>
      </p:sp>
      <p:sp>
        <p:nvSpPr>
          <p:cNvPr id="3" name="Content Placeholder 2">
            <a:extLst>
              <a:ext uri="{FF2B5EF4-FFF2-40B4-BE49-F238E27FC236}">
                <a16:creationId xmlns:a16="http://schemas.microsoft.com/office/drawing/2014/main" id="{9AEDA4ED-3B97-4B4D-B19A-16DC97AEF30B}"/>
              </a:ext>
            </a:extLst>
          </p:cNvPr>
          <p:cNvSpPr>
            <a:spLocks noGrp="1"/>
          </p:cNvSpPr>
          <p:nvPr>
            <p:ph idx="1"/>
          </p:nvPr>
        </p:nvSpPr>
        <p:spPr>
          <a:xfrm>
            <a:off x="1103312" y="1260630"/>
            <a:ext cx="8946541" cy="4987770"/>
          </a:xfrm>
        </p:spPr>
        <p:txBody>
          <a:bodyPr>
            <a:normAutofit fontScale="92500" lnSpcReduction="10000"/>
          </a:bodyPr>
          <a:lstStyle/>
          <a:p>
            <a:r>
              <a:rPr lang="en-US" sz="1600" dirty="0"/>
              <a:t>GST /VAT if credited to a separate account</a:t>
            </a:r>
          </a:p>
          <a:p>
            <a:r>
              <a:rPr lang="en-US" sz="1600" dirty="0"/>
              <a:t>Discount allowed in sales invoice</a:t>
            </a:r>
          </a:p>
          <a:p>
            <a:r>
              <a:rPr lang="en-US" sz="1600" dirty="0"/>
              <a:t>Turnover discount, even if allowed at periodic intervals thru credit notes</a:t>
            </a:r>
          </a:p>
          <a:p>
            <a:r>
              <a:rPr lang="en-US" sz="1600" dirty="0"/>
              <a:t>Sales return</a:t>
            </a:r>
          </a:p>
          <a:p>
            <a:r>
              <a:rPr lang="en-US" sz="1600" dirty="0"/>
              <a:t>Sale proceeds of fixed assets</a:t>
            </a:r>
          </a:p>
          <a:p>
            <a:r>
              <a:rPr lang="en-US" sz="1600" dirty="0"/>
              <a:t>Sale proceeds of property held as investment</a:t>
            </a:r>
          </a:p>
          <a:p>
            <a:r>
              <a:rPr lang="en-US" sz="1600" dirty="0"/>
              <a:t>Rental income unless assessed as business income</a:t>
            </a:r>
          </a:p>
          <a:p>
            <a:r>
              <a:rPr lang="en-US" sz="1600" dirty="0"/>
              <a:t>Dividend / Interest except when it is assessable as business income</a:t>
            </a:r>
          </a:p>
          <a:p>
            <a:r>
              <a:rPr lang="en-US" sz="1600" dirty="0"/>
              <a:t>Re-imbursement of expenses</a:t>
            </a:r>
          </a:p>
          <a:p>
            <a:r>
              <a:rPr lang="en-US" sz="1600" dirty="0"/>
              <a:t>Write back of liabilities no longer </a:t>
            </a:r>
            <a:r>
              <a:rPr lang="en-US" sz="1600" dirty="0" err="1"/>
              <a:t>reqd</a:t>
            </a:r>
            <a:endParaRPr lang="en-US" sz="1600" dirty="0"/>
          </a:p>
          <a:p>
            <a:r>
              <a:rPr lang="en-US" sz="1600" dirty="0"/>
              <a:t>Interest / remuneration / share of profit </a:t>
            </a:r>
            <a:r>
              <a:rPr lang="en-US" sz="1600" dirty="0" err="1"/>
              <a:t>recd</a:t>
            </a:r>
            <a:r>
              <a:rPr lang="en-US" sz="1600" dirty="0"/>
              <a:t> by a partner from a firm </a:t>
            </a:r>
          </a:p>
          <a:p>
            <a:pPr marL="0" indent="0">
              <a:buNone/>
            </a:pPr>
            <a:r>
              <a:rPr lang="en-US" sz="1600" dirty="0"/>
              <a:t>	(</a:t>
            </a:r>
            <a:r>
              <a:rPr lang="en-US" sz="1600" dirty="0" err="1"/>
              <a:t>Perizad</a:t>
            </a:r>
            <a:r>
              <a:rPr lang="en-US" sz="1600" dirty="0"/>
              <a:t> </a:t>
            </a:r>
            <a:r>
              <a:rPr lang="en-US" sz="1600" dirty="0" err="1"/>
              <a:t>Zorabian</a:t>
            </a:r>
            <a:r>
              <a:rPr lang="en-US" sz="1600" dirty="0"/>
              <a:t> Irani Vs PCIT – Mumbai HC)</a:t>
            </a:r>
          </a:p>
          <a:p>
            <a:pPr marL="0" indent="0">
              <a:buNone/>
            </a:pPr>
            <a:endParaRPr lang="en-US" sz="1600" dirty="0"/>
          </a:p>
          <a:p>
            <a:endParaRPr lang="en-US" sz="1600" dirty="0"/>
          </a:p>
          <a:p>
            <a:pPr marL="0" indent="0">
              <a:buNone/>
            </a:pPr>
            <a:r>
              <a:rPr lang="en-US" sz="1600" dirty="0"/>
              <a:t>	</a:t>
            </a:r>
            <a:endParaRPr lang="en-IN" sz="1600" dirty="0"/>
          </a:p>
          <a:p>
            <a:pPr marL="0" indent="0">
              <a:buNone/>
            </a:pPr>
            <a:endParaRPr lang="en-IN" sz="1600" dirty="0"/>
          </a:p>
        </p:txBody>
      </p:sp>
    </p:spTree>
    <p:extLst>
      <p:ext uri="{BB962C8B-B14F-4D97-AF65-F5344CB8AC3E}">
        <p14:creationId xmlns:p14="http://schemas.microsoft.com/office/powerpoint/2010/main" val="3853686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F57D9-A7AA-443A-913E-FA0620576C67}"/>
              </a:ext>
            </a:extLst>
          </p:cNvPr>
          <p:cNvSpPr>
            <a:spLocks noGrp="1"/>
          </p:cNvSpPr>
          <p:nvPr>
            <p:ph type="title"/>
          </p:nvPr>
        </p:nvSpPr>
        <p:spPr>
          <a:xfrm>
            <a:off x="646111" y="452718"/>
            <a:ext cx="9404723" cy="807911"/>
          </a:xfrm>
        </p:spPr>
        <p:txBody>
          <a:bodyPr/>
          <a:lstStyle/>
          <a:p>
            <a:r>
              <a:rPr lang="en-US" dirty="0"/>
              <a:t>Inclusions in Turnover</a:t>
            </a:r>
            <a:endParaRPr lang="en-IN" dirty="0"/>
          </a:p>
        </p:txBody>
      </p:sp>
      <p:sp>
        <p:nvSpPr>
          <p:cNvPr id="3" name="Content Placeholder 2">
            <a:extLst>
              <a:ext uri="{FF2B5EF4-FFF2-40B4-BE49-F238E27FC236}">
                <a16:creationId xmlns:a16="http://schemas.microsoft.com/office/drawing/2014/main" id="{9AEDA4ED-3B97-4B4D-B19A-16DC97AEF30B}"/>
              </a:ext>
            </a:extLst>
          </p:cNvPr>
          <p:cNvSpPr>
            <a:spLocks noGrp="1"/>
          </p:cNvSpPr>
          <p:nvPr>
            <p:ph idx="1"/>
          </p:nvPr>
        </p:nvSpPr>
        <p:spPr>
          <a:xfrm>
            <a:off x="1103312" y="1260630"/>
            <a:ext cx="8946541" cy="4987770"/>
          </a:xfrm>
        </p:spPr>
        <p:txBody>
          <a:bodyPr>
            <a:normAutofit/>
          </a:bodyPr>
          <a:lstStyle/>
          <a:p>
            <a:r>
              <a:rPr lang="en-US" sz="1600" dirty="0"/>
              <a:t>Cash assistance against exports under GOI scheme</a:t>
            </a:r>
          </a:p>
          <a:p>
            <a:r>
              <a:rPr lang="en-US" sz="1600" dirty="0"/>
              <a:t>Duty drawback</a:t>
            </a:r>
          </a:p>
          <a:p>
            <a:r>
              <a:rPr lang="en-US" sz="1600" dirty="0"/>
              <a:t>Interest </a:t>
            </a:r>
            <a:r>
              <a:rPr lang="en-US" sz="1600" dirty="0" err="1"/>
              <a:t>recd</a:t>
            </a:r>
            <a:r>
              <a:rPr lang="en-US" sz="1600" dirty="0"/>
              <a:t> by a money lender</a:t>
            </a:r>
          </a:p>
          <a:p>
            <a:r>
              <a:rPr lang="en-US" sz="1600" dirty="0"/>
              <a:t>Forex fluctuation</a:t>
            </a:r>
          </a:p>
          <a:p>
            <a:r>
              <a:rPr lang="en-US" sz="1600" dirty="0"/>
              <a:t>Insurance claims / LD claim</a:t>
            </a:r>
          </a:p>
          <a:p>
            <a:r>
              <a:rPr lang="en-US" sz="1600" dirty="0"/>
              <a:t>Scrap sale</a:t>
            </a:r>
          </a:p>
          <a:p>
            <a:r>
              <a:rPr lang="en-US" sz="1600" dirty="0"/>
              <a:t>Advance forfeited from customers</a:t>
            </a:r>
          </a:p>
          <a:p>
            <a:r>
              <a:rPr lang="en-US" sz="1600" dirty="0"/>
              <a:t>Speculative transaction – Aggregate of positive &amp; negative difference</a:t>
            </a:r>
          </a:p>
          <a:p>
            <a:r>
              <a:rPr lang="en-US" sz="1600" dirty="0"/>
              <a:t>Options – Aggregate of premium received and paid</a:t>
            </a:r>
          </a:p>
          <a:p>
            <a:r>
              <a:rPr lang="en-US" sz="1600" dirty="0"/>
              <a:t>Futures – Aggregate of </a:t>
            </a:r>
            <a:r>
              <a:rPr lang="en-US" sz="1600" dirty="0" err="1"/>
              <a:t>favourable</a:t>
            </a:r>
            <a:r>
              <a:rPr lang="en-US" sz="1600" dirty="0"/>
              <a:t> &amp; </a:t>
            </a:r>
            <a:r>
              <a:rPr lang="en-US" sz="1600" dirty="0" err="1"/>
              <a:t>unfavourable</a:t>
            </a:r>
            <a:r>
              <a:rPr lang="en-US" sz="1600" dirty="0"/>
              <a:t> difference on settlement (Not daily M2M)</a:t>
            </a:r>
          </a:p>
          <a:p>
            <a:r>
              <a:rPr lang="en-US" sz="1600" dirty="0"/>
              <a:t>Delivery based transaction for share dealer – Total value of sales</a:t>
            </a:r>
          </a:p>
          <a:p>
            <a:pPr marL="0" indent="0">
              <a:buNone/>
            </a:pPr>
            <a:r>
              <a:rPr lang="en-US" sz="1600" dirty="0"/>
              <a:t>	</a:t>
            </a:r>
            <a:endParaRPr lang="en-IN" sz="1600" dirty="0"/>
          </a:p>
          <a:p>
            <a:pPr marL="0" indent="0">
              <a:buNone/>
            </a:pPr>
            <a:endParaRPr lang="en-IN" sz="1600" dirty="0"/>
          </a:p>
        </p:txBody>
      </p:sp>
    </p:spTree>
    <p:extLst>
      <p:ext uri="{BB962C8B-B14F-4D97-AF65-F5344CB8AC3E}">
        <p14:creationId xmlns:p14="http://schemas.microsoft.com/office/powerpoint/2010/main" val="3082211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F57D9-A7AA-443A-913E-FA0620576C67}"/>
              </a:ext>
            </a:extLst>
          </p:cNvPr>
          <p:cNvSpPr>
            <a:spLocks noGrp="1"/>
          </p:cNvSpPr>
          <p:nvPr>
            <p:ph type="title"/>
          </p:nvPr>
        </p:nvSpPr>
        <p:spPr>
          <a:xfrm>
            <a:off x="646111" y="452718"/>
            <a:ext cx="9404723" cy="807911"/>
          </a:xfrm>
        </p:spPr>
        <p:txBody>
          <a:bodyPr/>
          <a:lstStyle/>
          <a:p>
            <a:r>
              <a:rPr lang="en-US" dirty="0"/>
              <a:t>Inclusions in Turnover</a:t>
            </a:r>
            <a:endParaRPr lang="en-IN" dirty="0"/>
          </a:p>
        </p:txBody>
      </p:sp>
      <p:sp>
        <p:nvSpPr>
          <p:cNvPr id="3" name="Content Placeholder 2">
            <a:extLst>
              <a:ext uri="{FF2B5EF4-FFF2-40B4-BE49-F238E27FC236}">
                <a16:creationId xmlns:a16="http://schemas.microsoft.com/office/drawing/2014/main" id="{9AEDA4ED-3B97-4B4D-B19A-16DC97AEF30B}"/>
              </a:ext>
            </a:extLst>
          </p:cNvPr>
          <p:cNvSpPr>
            <a:spLocks noGrp="1"/>
          </p:cNvSpPr>
          <p:nvPr>
            <p:ph idx="1"/>
          </p:nvPr>
        </p:nvSpPr>
        <p:spPr>
          <a:xfrm>
            <a:off x="1103312" y="1260630"/>
            <a:ext cx="8946541" cy="4987770"/>
          </a:xfrm>
        </p:spPr>
        <p:txBody>
          <a:bodyPr>
            <a:normAutofit/>
          </a:bodyPr>
          <a:lstStyle/>
          <a:p>
            <a:r>
              <a:rPr lang="en-US" sz="1600" dirty="0"/>
              <a:t>Cash assistance against exports under GOI scheme</a:t>
            </a:r>
          </a:p>
          <a:p>
            <a:r>
              <a:rPr lang="en-US" sz="1600" dirty="0"/>
              <a:t>Duty drawback</a:t>
            </a:r>
          </a:p>
          <a:p>
            <a:r>
              <a:rPr lang="en-US" sz="1600" dirty="0"/>
              <a:t>Interest </a:t>
            </a:r>
            <a:r>
              <a:rPr lang="en-US" sz="1600" dirty="0" err="1"/>
              <a:t>recd</a:t>
            </a:r>
            <a:r>
              <a:rPr lang="en-US" sz="1600" dirty="0"/>
              <a:t> by a money lender</a:t>
            </a:r>
          </a:p>
          <a:p>
            <a:r>
              <a:rPr lang="en-US" sz="1600" dirty="0"/>
              <a:t>Forex fluctuation</a:t>
            </a:r>
          </a:p>
          <a:p>
            <a:r>
              <a:rPr lang="en-US" sz="1600" dirty="0"/>
              <a:t>Insurance claims / LD claim</a:t>
            </a:r>
          </a:p>
          <a:p>
            <a:r>
              <a:rPr lang="en-US" sz="1600" dirty="0"/>
              <a:t>Scrap sale</a:t>
            </a:r>
          </a:p>
          <a:p>
            <a:r>
              <a:rPr lang="en-US" sz="1600" dirty="0"/>
              <a:t>Advance forfeited from customers</a:t>
            </a:r>
          </a:p>
          <a:p>
            <a:r>
              <a:rPr lang="en-US" sz="1600" dirty="0"/>
              <a:t>Speculative transaction – Aggregate of positive &amp; negative difference</a:t>
            </a:r>
          </a:p>
          <a:p>
            <a:r>
              <a:rPr lang="en-US" sz="1600" dirty="0"/>
              <a:t>Options – Aggregate of premium received and paid</a:t>
            </a:r>
          </a:p>
          <a:p>
            <a:r>
              <a:rPr lang="en-US" sz="1600" dirty="0"/>
              <a:t>Futures – Aggregate of </a:t>
            </a:r>
            <a:r>
              <a:rPr lang="en-US" sz="1600" dirty="0" err="1"/>
              <a:t>favourable</a:t>
            </a:r>
            <a:r>
              <a:rPr lang="en-US" sz="1600" dirty="0"/>
              <a:t> &amp; </a:t>
            </a:r>
            <a:r>
              <a:rPr lang="en-US" sz="1600" dirty="0" err="1"/>
              <a:t>unfavourable</a:t>
            </a:r>
            <a:r>
              <a:rPr lang="en-US" sz="1600" dirty="0"/>
              <a:t> difference on settlement (Not daily M2M)</a:t>
            </a:r>
          </a:p>
          <a:p>
            <a:r>
              <a:rPr lang="en-US" sz="1600" dirty="0"/>
              <a:t>Delivery based transaction for share dealer – Total value of sales</a:t>
            </a:r>
          </a:p>
          <a:p>
            <a:pPr marL="0" indent="0">
              <a:buNone/>
            </a:pPr>
            <a:r>
              <a:rPr lang="en-US" sz="1600" dirty="0"/>
              <a:t>	</a:t>
            </a:r>
            <a:endParaRPr lang="en-IN" sz="1600" dirty="0"/>
          </a:p>
          <a:p>
            <a:pPr marL="0" indent="0">
              <a:buNone/>
            </a:pPr>
            <a:endParaRPr lang="en-IN" sz="1600" dirty="0"/>
          </a:p>
        </p:txBody>
      </p:sp>
    </p:spTree>
    <p:extLst>
      <p:ext uri="{BB962C8B-B14F-4D97-AF65-F5344CB8AC3E}">
        <p14:creationId xmlns:p14="http://schemas.microsoft.com/office/powerpoint/2010/main" val="1660587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F57D9-A7AA-443A-913E-FA0620576C67}"/>
              </a:ext>
            </a:extLst>
          </p:cNvPr>
          <p:cNvSpPr>
            <a:spLocks noGrp="1"/>
          </p:cNvSpPr>
          <p:nvPr>
            <p:ph type="title"/>
          </p:nvPr>
        </p:nvSpPr>
        <p:spPr>
          <a:xfrm>
            <a:off x="646111" y="452718"/>
            <a:ext cx="9404723" cy="807911"/>
          </a:xfrm>
        </p:spPr>
        <p:txBody>
          <a:bodyPr/>
          <a:lstStyle/>
          <a:p>
            <a:r>
              <a:rPr lang="en-US" dirty="0"/>
              <a:t>Due date &amp; penalty</a:t>
            </a:r>
            <a:endParaRPr lang="en-IN" dirty="0"/>
          </a:p>
        </p:txBody>
      </p:sp>
      <p:sp>
        <p:nvSpPr>
          <p:cNvPr id="3" name="Content Placeholder 2">
            <a:extLst>
              <a:ext uri="{FF2B5EF4-FFF2-40B4-BE49-F238E27FC236}">
                <a16:creationId xmlns:a16="http://schemas.microsoft.com/office/drawing/2014/main" id="{9AEDA4ED-3B97-4B4D-B19A-16DC97AEF30B}"/>
              </a:ext>
            </a:extLst>
          </p:cNvPr>
          <p:cNvSpPr>
            <a:spLocks noGrp="1"/>
          </p:cNvSpPr>
          <p:nvPr>
            <p:ph idx="1"/>
          </p:nvPr>
        </p:nvSpPr>
        <p:spPr>
          <a:xfrm>
            <a:off x="1103312" y="1260630"/>
            <a:ext cx="8946541" cy="4987770"/>
          </a:xfrm>
        </p:spPr>
        <p:txBody>
          <a:bodyPr>
            <a:normAutofit fontScale="47500" lnSpcReduction="20000"/>
          </a:bodyPr>
          <a:lstStyle/>
          <a:p>
            <a:r>
              <a:rPr lang="en-US" sz="3400" dirty="0"/>
              <a:t>Due date for filing report u/s 44AB for AY 2022-23 is 30/09/2022</a:t>
            </a:r>
          </a:p>
          <a:p>
            <a:r>
              <a:rPr lang="en-US" sz="3400" dirty="0"/>
              <a:t>Penalty – 0.5% of turnover or Rs 1.50 lac whichever is less (271B)</a:t>
            </a:r>
          </a:p>
          <a:p>
            <a:r>
              <a:rPr lang="en-US" sz="3400" dirty="0"/>
              <a:t>Is penalty automatic – No penalty if assessee proves reasonable cause for such failure (273B)</a:t>
            </a:r>
          </a:p>
          <a:p>
            <a:pPr marL="0" indent="0">
              <a:buNone/>
            </a:pPr>
            <a:endParaRPr lang="en-US" sz="3400" dirty="0"/>
          </a:p>
          <a:p>
            <a:pPr marL="0" indent="0">
              <a:buNone/>
            </a:pPr>
            <a:r>
              <a:rPr lang="en-US" sz="3400" dirty="0"/>
              <a:t>Some instances accepted by Courts as “Reasonable Cause”</a:t>
            </a:r>
          </a:p>
          <a:p>
            <a:r>
              <a:rPr lang="en-US" sz="3400" dirty="0"/>
              <a:t>	Resignation of tax auditor &amp; consequent delay</a:t>
            </a:r>
          </a:p>
          <a:p>
            <a:r>
              <a:rPr lang="en-US" sz="3400" dirty="0"/>
              <a:t>	Bona fide interpretation of the term `turnover' based on expert advice;</a:t>
            </a:r>
          </a:p>
          <a:p>
            <a:r>
              <a:rPr lang="en-US" sz="3400" dirty="0"/>
              <a:t>	 Death or physical inability of the partner in charge of the accounts</a:t>
            </a:r>
          </a:p>
          <a:p>
            <a:r>
              <a:rPr lang="en-US" sz="3400" dirty="0"/>
              <a:t>	 </a:t>
            </a:r>
            <a:r>
              <a:rPr lang="en-US" sz="3400" dirty="0" err="1"/>
              <a:t>Labour</a:t>
            </a:r>
            <a:r>
              <a:rPr lang="en-US" sz="3400" dirty="0"/>
              <a:t> problems such as strike, lock out for a long period, etc.</a:t>
            </a:r>
          </a:p>
          <a:p>
            <a:r>
              <a:rPr lang="en-US" sz="3400" dirty="0"/>
              <a:t>	 Loss of accounts because of fire, theft, etc. beyond the control of the assessee</a:t>
            </a:r>
          </a:p>
          <a:p>
            <a:r>
              <a:rPr lang="en-US" sz="3400" dirty="0"/>
              <a:t>	 Non-availability of accounts on account of seizure</a:t>
            </a:r>
          </a:p>
          <a:p>
            <a:r>
              <a:rPr lang="en-US" sz="3400" dirty="0"/>
              <a:t>	</a:t>
            </a:r>
            <a:r>
              <a:rPr lang="en-IN" sz="3400" dirty="0"/>
              <a:t> Natural calamities, commotion, COVID</a:t>
            </a:r>
            <a:endParaRPr lang="en-US" sz="3400" dirty="0"/>
          </a:p>
          <a:p>
            <a:pPr marL="0" indent="0">
              <a:buNone/>
            </a:pPr>
            <a:endParaRPr lang="en-US" sz="3500" dirty="0"/>
          </a:p>
          <a:p>
            <a:pPr marL="0" indent="0">
              <a:buNone/>
            </a:pPr>
            <a:r>
              <a:rPr lang="en-US" sz="1600" dirty="0"/>
              <a:t>	</a:t>
            </a:r>
            <a:endParaRPr lang="en-IN" sz="1600" dirty="0"/>
          </a:p>
          <a:p>
            <a:pPr marL="0" indent="0">
              <a:buNone/>
            </a:pPr>
            <a:endParaRPr lang="en-IN" sz="1600" dirty="0"/>
          </a:p>
        </p:txBody>
      </p:sp>
    </p:spTree>
    <p:extLst>
      <p:ext uri="{BB962C8B-B14F-4D97-AF65-F5344CB8AC3E}">
        <p14:creationId xmlns:p14="http://schemas.microsoft.com/office/powerpoint/2010/main" val="39156758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Organic</Template>
  <TotalTime>764</TotalTime>
  <Words>2657</Words>
  <Application>Microsoft Office PowerPoint</Application>
  <PresentationFormat>Widescreen</PresentationFormat>
  <Paragraphs>273</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Century Gothic</vt:lpstr>
      <vt:lpstr>Wingdings 3</vt:lpstr>
      <vt:lpstr>Ion</vt:lpstr>
      <vt:lpstr>Recent Issues in Tax Audit u/s 44AB</vt:lpstr>
      <vt:lpstr> References used in this presentation  ICAI Guidance Note on Tax audit u/s 44AB Revised 2014 edition  Implementation guide wrt Notification dated 20/7/18 effective from 20/8/2018  Study on compliances in Reporting in Tax Audit Report – issued by TAQRB ICAI (June 2022 edition)  Exposure Draft – Revised Guidance Note on Tax audit u/s 44AB </vt:lpstr>
      <vt:lpstr>Applicability</vt:lpstr>
      <vt:lpstr>Interplay between 44AB &amp; 44AD</vt:lpstr>
      <vt:lpstr>Turnover threshold - 44AB(a) </vt:lpstr>
      <vt:lpstr>Exclusions from Turnover</vt:lpstr>
      <vt:lpstr>Inclusions in Turnover</vt:lpstr>
      <vt:lpstr>Inclusions in Turnover</vt:lpstr>
      <vt:lpstr>Due date &amp; penalty</vt:lpstr>
      <vt:lpstr>Restrictions on Auditors</vt:lpstr>
      <vt:lpstr>Revised SA 700</vt:lpstr>
      <vt:lpstr>Form 3CA Para 3 / 3CB Para 5</vt:lpstr>
      <vt:lpstr>CLAUSE 8: INDICATE THE RELEVANT CLAUSE OF SECTION 44AB UNDER WHICH THE AUDIT HAS BEEN CONDUCTED    44AB(a) -  Turnover from business &gt; 1 crore  44AB(b) -  Gross receipt from profession &gt;  50 Lacs  44AB(c) – Audit by virtue of provisions in sec 44AE / 44BB/ 44BBB  44AB(d) – Audit by virtue of provisions in sec 44ADA  44AB(e) – Audit by virtue of provisions in sec 44AD(4)  Third proviso to Sec 44AB : Audited under any other law  - Company / LLP with turnover &gt;40 Lac / Co-op Society / Society  The above assessees which are required to get their accounts audited under other statute, should not select option – 44AB(a)    </vt:lpstr>
      <vt:lpstr>Clause 16 : Amount not credited to Profit &amp; Loss Account being :     (a) the items falling within the scope of section 28; (b) the proforma credits, drawbacks, refund of duty of customs or excise or service tax, or refund of sales tax or value added tax, where such credits, drawbacks or refunds are admitted as due by the authorities concerned; (c) escalation claims accepted during the previous year; (d) any other item of income; (e) capital receipt, if any.  Requirement This clause requires auditor to report items listed in sub-clause (a) to (e) as mentioned below regarding the ‘items not credited to profit &amp; loss account’. It could imply that reporting should be based on two distinct situations: • Not credited the said items to profit &amp; loss account and also omitted from books of account: o Under this situation auditor is required to obtain written representation w.r.t. all the items under this clause and also the reasons for not crediting the same. • Crediting the said items in the books of account but not to the profit &amp; loss account – Clause a,d,e  Under this clause various amounts falling within the scope of section 28 which are not credited to the profit and loss account are to be stated. However, those items which are reported in clauses 16(b), (c) and (d) need not be reported in clause 16 (a). Moreover items reported in clause (a) to (d) will be added in Clause 23 of Sch BP of ITR and in relevant column in “OI” schedule in ITR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Verification of compliance – Section 206AA &amp; 206AB  Section 206AA is in statute book since FY 2010-11. Section 206AB is effective since 01/07/2021.  The ICAI guidance note on tax audit u/s 44AB was last revised in 2014. The implementation guide wrt Notification No 33/2018 was made effective from 20/08/2018.  Both the above publications do not contain any reference to Sec 206AA while reporting under clause 34(a). Therefore on this analogy, neither section 206AA nor section 206AB compliance is to be reported by us as tax auditors. The exposure draft on revised guidance note on tax audit u/s 44AB which is under discussion, also does not refer to section 206AB.   Moreover the language deployed in clause 34(a) refers to specified rate . Specified rate means rate prescribed in the relevant section or the rate in force or lower rate on the basis of certificate issued u/s 195 or 197. Hence specified rate cannot be stretched to include higher rate as triggered in Section 206AA &amp; 206AB.       </vt:lpstr>
      <vt:lpstr>TDS 194-Q Vs TCS 206C(1H)  CBDT circular 13/2021 states that if a transaction is both within purview of section 194-Q as well as 206C(1H) , tax is required to be deducted u/s 194-Q only.   If for any reason, TCS has been collected by seller before buyer could deduct tax u/s 194-Q, such transaction would not be subjected to tax again by the buyer. This concession is provided to remove difficulty.  As regards question of disallowance of expenditure u/s 40a(ia) in such a case, it must be noted that   - CBDT circular is binding on revenue authorities (Apex court ruling 267 ITR 0272)  - Section 119(2)(c) empowers the Board to issue a general or special order to relax any requirement  contained in any of the provisions of Chapter IV  - Sec 40a falls within Chapter IV  When CBDT has clarified that if TCS is deducted, then there is no liability to deduct TDS again. Hence there being no default on part of deductor, no disallowance u/s 40a(ia) is warranted.    </vt:lpstr>
      <vt:lpstr>Clause 44 – Bifurcation of expenditure as per GST  The following information needs to be given: 1. Total amount of Expenditure incurred during the year.  2. Expenditure in respect of entities registered under GST: a) Relating to goods or services exempt from GST. b) Relating to entities falling under composition scheme. c) Relating to other registered entities. d) Total payment to registered entities.  3. Expenditure relating to entities not registered under GST.  It is pertinent to note that reporting under this clause has been deferred till 31st March 2022 vide Circular no 5/2021 dated 25/3/21.  Hence all TAR issued after 01/04/2022 will have to include this reporting. (Ref order u/s 119 dt 17/8/2018 for clarification)  Total amount of expenditure – Revenue as well as capital  - Yes Total Payment – Different from expenditure incurred – Harmonised interpretation Grand total  Depreciation not to be included in above.     </vt:lpstr>
      <vt:lpstr>Headwise break up of expenditure is not to be furnished. Guidance may be taken from the heading of the table which starts with the words “Breakup of total expenditure” and hence the total expenditure including purchases as per the above format may be given. It could also be noted that if the department wanted Head-wise bifurcation, “Nature of Expenditure” would have been given in the utility or the department would have given the space to provide for the same. Hence, head-wise / nature wise expenditure details is not envisaged in this clause.  If the assessee is not in a position to give the details as required in clause 44, an appropriate disclosure/disclaimer may be made by the auditor in Form 3CA/3CB.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Recent Issues in Tax Audit u/s 44AB</dc:title>
  <dc:creator>NITIN DAGA</dc:creator>
  <cp:lastModifiedBy>NITIN DAGA</cp:lastModifiedBy>
  <cp:revision>68</cp:revision>
  <dcterms:created xsi:type="dcterms:W3CDTF">2022-07-14T18:10:41Z</dcterms:created>
  <dcterms:modified xsi:type="dcterms:W3CDTF">2022-07-19T12:34:30Z</dcterms:modified>
</cp:coreProperties>
</file>